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86" r:id="rId3"/>
    <p:sldId id="287" r:id="rId4"/>
    <p:sldId id="288" r:id="rId5"/>
    <p:sldId id="289" r:id="rId6"/>
    <p:sldId id="285" r:id="rId7"/>
    <p:sldId id="281" r:id="rId8"/>
    <p:sldId id="290" r:id="rId9"/>
    <p:sldId id="282" r:id="rId10"/>
    <p:sldId id="291" r:id="rId11"/>
    <p:sldId id="283" r:id="rId12"/>
    <p:sldId id="292" r:id="rId13"/>
    <p:sldId id="284" r:id="rId14"/>
    <p:sldId id="271" r:id="rId15"/>
    <p:sldId id="274" r:id="rId16"/>
    <p:sldId id="276" r:id="rId17"/>
    <p:sldId id="264" r:id="rId18"/>
    <p:sldId id="267" r:id="rId19"/>
    <p:sldId id="293" r:id="rId20"/>
    <p:sldId id="272" r:id="rId21"/>
    <p:sldId id="294" r:id="rId22"/>
    <p:sldId id="295" r:id="rId23"/>
    <p:sldId id="296" r:id="rId24"/>
    <p:sldId id="297" r:id="rId25"/>
    <p:sldId id="298" r:id="rId26"/>
    <p:sldId id="299" r:id="rId27"/>
    <p:sldId id="300" r:id="rId28"/>
  </p:sldIdLst>
  <p:sldSz cx="12192000" cy="6858000"/>
  <p:notesSz cx="6888163" cy="100203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CC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70" d="100"/>
          <a:sy n="70" d="100"/>
        </p:scale>
        <p:origin x="96" y="12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83DD398-5113-4FD1-B680-61FECA4BFB67}"/>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CE0A6FC8-FC11-4F46-A190-AFF1B8C5A907}"/>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9CE7689D-927F-4E10-97D5-BEBF406A8E7A}"/>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5" name="フッター プレースホルダー 4">
            <a:extLst>
              <a:ext uri="{FF2B5EF4-FFF2-40B4-BE49-F238E27FC236}">
                <a16:creationId xmlns:a16="http://schemas.microsoft.com/office/drawing/2014/main" id="{248927C5-E4B6-4F52-B0A2-2AC2A5E02E4D}"/>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0C9C51D-DBB7-4E44-87F8-CA636E5A9074}"/>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26100891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66706E7-69EA-450A-8373-FE3034BDC241}"/>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1F66E823-C00A-416E-A0A8-6674913FF706}"/>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9FA2A619-004D-4DDA-A89B-6AA21CA0CBD1}"/>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5" name="フッター プレースホルダー 4">
            <a:extLst>
              <a:ext uri="{FF2B5EF4-FFF2-40B4-BE49-F238E27FC236}">
                <a16:creationId xmlns:a16="http://schemas.microsoft.com/office/drawing/2014/main" id="{245F490E-91C7-413C-A34D-33D3E01D49BD}"/>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2242F41C-1C88-42FA-9FA1-568112967C0E}"/>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15171839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2EA4C5BE-3A85-4A48-BDD2-3143E06E43A5}"/>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A0B2EC9C-DF99-4A3B-8B1D-BBD9A26D0A19}"/>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5D5B699-3B68-482A-B116-072F62D2D9DE}"/>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5" name="フッター プレースホルダー 4">
            <a:extLst>
              <a:ext uri="{FF2B5EF4-FFF2-40B4-BE49-F238E27FC236}">
                <a16:creationId xmlns:a16="http://schemas.microsoft.com/office/drawing/2014/main" id="{4CA60993-6ED2-4C96-ABD9-3BD2E64B3A6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668F50C6-3878-4ED3-8FE1-8D2308DCC2CA}"/>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42132367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AC7A60B-E854-4C39-8DBC-AD93AE6EEECC}"/>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35292AA4-FC60-4E5C-8A80-EEB71D1E26F5}"/>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3133BCBE-48BD-4A5D-A330-DC6FF11FC2C2}"/>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5" name="フッター プレースホルダー 4">
            <a:extLst>
              <a:ext uri="{FF2B5EF4-FFF2-40B4-BE49-F238E27FC236}">
                <a16:creationId xmlns:a16="http://schemas.microsoft.com/office/drawing/2014/main" id="{E7D03792-856D-423C-BC02-DCD0ED956EE6}"/>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67B3E5C6-51B7-4EB4-A987-2881771C8276}"/>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400267649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9989880-16E4-4BDD-AEE9-E770A51A49E2}"/>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2EE0AB8E-AE30-4A71-8A33-BF015283E77F}"/>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7E569AD4-FD6B-4886-BCFF-7A5E2E4370F1}"/>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5" name="フッター プレースホルダー 4">
            <a:extLst>
              <a:ext uri="{FF2B5EF4-FFF2-40B4-BE49-F238E27FC236}">
                <a16:creationId xmlns:a16="http://schemas.microsoft.com/office/drawing/2014/main" id="{138CB590-ADBE-4267-9B51-8E6F90651A5B}"/>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C729FD8D-3010-4C36-802F-07FC0D52C667}"/>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33624172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EC1A47E-FC0F-430A-8DAF-B26C6B1C3C1E}"/>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4754B43C-835A-41EC-BB1A-338C23DE25A6}"/>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1BBCC77A-4A78-41BF-9418-C059AB63B5E5}"/>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5ACDE967-5F9F-4C15-B52F-E9B631F972E5}"/>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6" name="フッター プレースホルダー 5">
            <a:extLst>
              <a:ext uri="{FF2B5EF4-FFF2-40B4-BE49-F238E27FC236}">
                <a16:creationId xmlns:a16="http://schemas.microsoft.com/office/drawing/2014/main" id="{8657C0D7-71FB-4448-A19F-8168973D550A}"/>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B314C18-8F76-4A57-B36A-47FD9C4174AF}"/>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16535932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5328D28-9F1A-4182-956B-80F81DCEBFBE}"/>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6393D970-D9FA-482C-B390-EDC0E0264E16}"/>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4536D272-5B6B-446D-951D-550BFBA64A06}"/>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BC7DEBED-4C43-402C-B99B-8D080A4069C6}"/>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3765989B-C9D9-4DD8-A366-91463A93FB74}"/>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BDE460A4-298A-41C1-8CEB-D960E497CDE4}"/>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8" name="フッター プレースホルダー 7">
            <a:extLst>
              <a:ext uri="{FF2B5EF4-FFF2-40B4-BE49-F238E27FC236}">
                <a16:creationId xmlns:a16="http://schemas.microsoft.com/office/drawing/2014/main" id="{18CF42AB-0F80-4DBB-A00C-F2BC1FB73D10}"/>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0BF478F1-D9E8-49BA-AC6E-21F958E81C4F}"/>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21604092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D25E919-FA48-4436-A9D1-680BCB237AB1}"/>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3377505A-B930-478B-B6EC-2347C931FF5B}"/>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4" name="フッター プレースホルダー 3">
            <a:extLst>
              <a:ext uri="{FF2B5EF4-FFF2-40B4-BE49-F238E27FC236}">
                <a16:creationId xmlns:a16="http://schemas.microsoft.com/office/drawing/2014/main" id="{16CCE6F5-6DF3-43F5-AB74-99DE72E2191E}"/>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59608982-AD02-4E10-917C-A2C545E62115}"/>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18733957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F0177924-7EC3-46EF-9CFC-BDB61E49F964}"/>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3" name="フッター プレースホルダー 2">
            <a:extLst>
              <a:ext uri="{FF2B5EF4-FFF2-40B4-BE49-F238E27FC236}">
                <a16:creationId xmlns:a16="http://schemas.microsoft.com/office/drawing/2014/main" id="{54183F23-C6D2-4D66-8A36-62935FEEC798}"/>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4AC5ECD4-DFBB-4700-B3CC-633A282623DE}"/>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23937142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178B56B-5360-48E5-BB63-D6E2E5EB3C3B}"/>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7C9BBECC-B470-4604-8D1C-2091DB20747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BE1640F9-616C-4724-AF2A-1B1364BCA9A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CD75D336-7453-43AF-81F4-095522A900B5}"/>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6" name="フッター プレースホルダー 5">
            <a:extLst>
              <a:ext uri="{FF2B5EF4-FFF2-40B4-BE49-F238E27FC236}">
                <a16:creationId xmlns:a16="http://schemas.microsoft.com/office/drawing/2014/main" id="{95333B65-B7A2-4BB8-B1FD-69CDD71AA6CA}"/>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E967A759-F052-439E-98D3-FF7069CC8EDA}"/>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2658427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F7E3E40-9A9B-4369-B99C-35D1074AFABD}"/>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36191BCE-978D-4605-8233-7879BAA8A7A7}"/>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9C5A4147-709A-4F62-A74F-6D61372E7E3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7675D5E7-EF13-4B8D-A31E-356ECFBCB73B}"/>
              </a:ext>
            </a:extLst>
          </p:cNvPr>
          <p:cNvSpPr>
            <a:spLocks noGrp="1"/>
          </p:cNvSpPr>
          <p:nvPr>
            <p:ph type="dt" sz="half" idx="10"/>
          </p:nvPr>
        </p:nvSpPr>
        <p:spPr/>
        <p:txBody>
          <a:bodyPr/>
          <a:lstStyle/>
          <a:p>
            <a:fld id="{E724E7D5-DBE3-4B47-AA2B-D35B2B20E173}" type="datetimeFigureOut">
              <a:rPr kumimoji="1" lang="ja-JP" altLang="en-US" smtClean="0"/>
              <a:t>2025/10/7</a:t>
            </a:fld>
            <a:endParaRPr kumimoji="1" lang="ja-JP" altLang="en-US"/>
          </a:p>
        </p:txBody>
      </p:sp>
      <p:sp>
        <p:nvSpPr>
          <p:cNvPr id="6" name="フッター プレースホルダー 5">
            <a:extLst>
              <a:ext uri="{FF2B5EF4-FFF2-40B4-BE49-F238E27FC236}">
                <a16:creationId xmlns:a16="http://schemas.microsoft.com/office/drawing/2014/main" id="{D0088703-F3E8-4440-A1C5-0A6CEA9CD760}"/>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1B318661-5831-4A9D-ABC8-CB26882BA0CB}"/>
              </a:ext>
            </a:extLst>
          </p:cNvPr>
          <p:cNvSpPr>
            <a:spLocks noGrp="1"/>
          </p:cNvSpPr>
          <p:nvPr>
            <p:ph type="sldNum" sz="quarter" idx="12"/>
          </p:nvPr>
        </p:nvSpPr>
        <p:spPr/>
        <p:txBody>
          <a:body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3951185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9828C81D-0DE0-4152-87EC-B25C6C744BFE}"/>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15649764-3041-4048-9E07-B872105D78EE}"/>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F442AD1-CEF8-4A6B-9885-7948E99F991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724E7D5-DBE3-4B47-AA2B-D35B2B20E173}" type="datetimeFigureOut">
              <a:rPr kumimoji="1" lang="ja-JP" altLang="en-US" smtClean="0"/>
              <a:t>2025/10/7</a:t>
            </a:fld>
            <a:endParaRPr kumimoji="1" lang="ja-JP" altLang="en-US"/>
          </a:p>
        </p:txBody>
      </p:sp>
      <p:sp>
        <p:nvSpPr>
          <p:cNvPr id="5" name="フッター プレースホルダー 4">
            <a:extLst>
              <a:ext uri="{FF2B5EF4-FFF2-40B4-BE49-F238E27FC236}">
                <a16:creationId xmlns:a16="http://schemas.microsoft.com/office/drawing/2014/main" id="{E6BE4CC1-FDE7-4587-8DDD-3B9EE3D7847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3D732597-B769-40EE-84F0-64C010E28044}"/>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9873E63-6821-4996-8FED-A778E7B6FC1D}" type="slidenum">
              <a:rPr kumimoji="1" lang="ja-JP" altLang="en-US" smtClean="0"/>
              <a:t>‹#›</a:t>
            </a:fld>
            <a:endParaRPr kumimoji="1" lang="ja-JP" altLang="en-US"/>
          </a:p>
        </p:txBody>
      </p:sp>
    </p:spTree>
    <p:extLst>
      <p:ext uri="{BB962C8B-B14F-4D97-AF65-F5344CB8AC3E}">
        <p14:creationId xmlns:p14="http://schemas.microsoft.com/office/powerpoint/2010/main" val="404930000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5CE3F5DB-37F5-4CF6-8349-98CF5D253739}"/>
              </a:ext>
            </a:extLst>
          </p:cNvPr>
          <p:cNvSpPr txBox="1"/>
          <p:nvPr/>
        </p:nvSpPr>
        <p:spPr>
          <a:xfrm>
            <a:off x="2690648" y="1753800"/>
            <a:ext cx="6705600" cy="646331"/>
          </a:xfrm>
          <a:prstGeom prst="rect">
            <a:avLst/>
          </a:prstGeom>
          <a:noFill/>
        </p:spPr>
        <p:txBody>
          <a:bodyPr wrap="square" rtlCol="0">
            <a:spAutoFit/>
          </a:bodyPr>
          <a:lstStyle/>
          <a:p>
            <a:pPr algn="ctr"/>
            <a:r>
              <a:rPr kumimoji="1" lang="en-US" altLang="ja-JP" sz="3600" b="1" dirty="0"/>
              <a:t>ISO TC154</a:t>
            </a:r>
            <a:r>
              <a:rPr kumimoji="1" lang="ja-JP" altLang="en-US" sz="3600" b="1" dirty="0"/>
              <a:t>　</a:t>
            </a:r>
            <a:r>
              <a:rPr kumimoji="1" lang="en-US" altLang="ja-JP" sz="3600" b="1" dirty="0"/>
              <a:t>2025</a:t>
            </a:r>
            <a:r>
              <a:rPr kumimoji="1" lang="ja-JP" altLang="en-US" sz="3600" b="1" dirty="0"/>
              <a:t>年総会</a:t>
            </a:r>
          </a:p>
        </p:txBody>
      </p:sp>
      <p:sp>
        <p:nvSpPr>
          <p:cNvPr id="5" name="テキスト ボックス 4">
            <a:extLst>
              <a:ext uri="{FF2B5EF4-FFF2-40B4-BE49-F238E27FC236}">
                <a16:creationId xmlns:a16="http://schemas.microsoft.com/office/drawing/2014/main" id="{95283183-E67A-4D9E-99D5-7F6DA5C704E9}"/>
              </a:ext>
            </a:extLst>
          </p:cNvPr>
          <p:cNvSpPr txBox="1"/>
          <p:nvPr/>
        </p:nvSpPr>
        <p:spPr>
          <a:xfrm>
            <a:off x="2455458" y="2718931"/>
            <a:ext cx="7416674" cy="954107"/>
          </a:xfrm>
          <a:prstGeom prst="rect">
            <a:avLst/>
          </a:prstGeom>
          <a:solidFill>
            <a:srgbClr val="FFFF00"/>
          </a:solidFill>
        </p:spPr>
        <p:txBody>
          <a:bodyPr wrap="square" rtlCol="0">
            <a:spAutoFit/>
          </a:bodyPr>
          <a:lstStyle/>
          <a:p>
            <a:r>
              <a:rPr kumimoji="1" lang="en-US" altLang="ja-JP" sz="2800" b="1" dirty="0"/>
              <a:t>Process, data elements and documents in commerce, industry and administration</a:t>
            </a:r>
            <a:endParaRPr kumimoji="1" lang="ja-JP" altLang="en-US" sz="2800" b="1" dirty="0"/>
          </a:p>
        </p:txBody>
      </p:sp>
      <p:sp>
        <p:nvSpPr>
          <p:cNvPr id="2" name="テキスト ボックス 1">
            <a:extLst>
              <a:ext uri="{FF2B5EF4-FFF2-40B4-BE49-F238E27FC236}">
                <a16:creationId xmlns:a16="http://schemas.microsoft.com/office/drawing/2014/main" id="{0E7E3654-FE22-6B2D-3F3E-05D83DFB6A3B}"/>
              </a:ext>
            </a:extLst>
          </p:cNvPr>
          <p:cNvSpPr txBox="1"/>
          <p:nvPr/>
        </p:nvSpPr>
        <p:spPr>
          <a:xfrm>
            <a:off x="2190227" y="4394130"/>
            <a:ext cx="7681905" cy="2554545"/>
          </a:xfrm>
          <a:prstGeom prst="rect">
            <a:avLst/>
          </a:prstGeom>
          <a:noFill/>
        </p:spPr>
        <p:txBody>
          <a:bodyPr wrap="square" rtlCol="0">
            <a:spAutoFit/>
          </a:bodyPr>
          <a:lstStyle/>
          <a:p>
            <a:pPr algn="ctr"/>
            <a:r>
              <a:rPr kumimoji="1" lang="en-US" altLang="ja-JP" sz="2000" b="1" dirty="0"/>
              <a:t>2025</a:t>
            </a:r>
            <a:r>
              <a:rPr kumimoji="1" lang="ja-JP" altLang="en-US" sz="2000" b="1" dirty="0"/>
              <a:t>年</a:t>
            </a:r>
            <a:r>
              <a:rPr kumimoji="1" lang="en-US" altLang="ja-JP" sz="2000" b="1" dirty="0"/>
              <a:t>9</a:t>
            </a:r>
            <a:r>
              <a:rPr kumimoji="1" lang="ja-JP" altLang="en-US" sz="2000" b="1" dirty="0"/>
              <a:t>月</a:t>
            </a:r>
            <a:r>
              <a:rPr kumimoji="1" lang="en-US" altLang="ja-JP" sz="2000" b="1" dirty="0"/>
              <a:t>22</a:t>
            </a:r>
            <a:r>
              <a:rPr kumimoji="1" lang="ja-JP" altLang="en-US" sz="2000" b="1" dirty="0"/>
              <a:t>日</a:t>
            </a:r>
            <a:r>
              <a:rPr kumimoji="1" lang="en-US" altLang="ja-JP" sz="2000" b="1" dirty="0"/>
              <a:t>-26</a:t>
            </a:r>
            <a:r>
              <a:rPr kumimoji="1" lang="ja-JP" altLang="en-US" sz="2000" b="1" dirty="0"/>
              <a:t>日</a:t>
            </a:r>
            <a:endParaRPr kumimoji="1" lang="en-US" altLang="ja-JP" sz="2000" b="1" dirty="0"/>
          </a:p>
          <a:p>
            <a:pPr algn="ctr"/>
            <a:r>
              <a:rPr lang="ja-JP" altLang="en-US" sz="2000" b="1" dirty="0"/>
              <a:t>米国：ノースカロライナ州：ローリー</a:t>
            </a:r>
            <a:endParaRPr lang="en-US" altLang="ja-JP" sz="2000" b="1" dirty="0"/>
          </a:p>
          <a:p>
            <a:pPr algn="ctr"/>
            <a:endParaRPr lang="en-US" altLang="ja-JP" sz="2000" b="1" dirty="0"/>
          </a:p>
          <a:p>
            <a:pPr algn="ctr"/>
            <a:r>
              <a:rPr lang="ja-JP" altLang="en-US" sz="2000" b="1" dirty="0"/>
              <a:t>会議主催</a:t>
            </a:r>
            <a:endParaRPr lang="en-US" altLang="ja-JP" sz="2000" b="1" dirty="0"/>
          </a:p>
          <a:p>
            <a:pPr algn="ctr"/>
            <a:r>
              <a:rPr kumimoji="1" lang="en-US" altLang="ja-JP" sz="2000" b="1" dirty="0" err="1"/>
              <a:t>OAGi</a:t>
            </a:r>
            <a:r>
              <a:rPr kumimoji="1" lang="en-US" altLang="ja-JP" sz="2000" b="1" dirty="0"/>
              <a:t>: The Open Applications Group, Inc.</a:t>
            </a:r>
          </a:p>
          <a:p>
            <a:pPr algn="ctr"/>
            <a:r>
              <a:rPr lang="en-US" altLang="ja-JP" sz="2000" b="1" dirty="0"/>
              <a:t>ANSI: American National Standards Institute</a:t>
            </a:r>
          </a:p>
          <a:p>
            <a:pPr algn="ctr"/>
            <a:endParaRPr kumimoji="1" lang="en-US" altLang="ja-JP" sz="2000" b="1" dirty="0"/>
          </a:p>
          <a:p>
            <a:pPr algn="ctr"/>
            <a:endParaRPr kumimoji="1" lang="ja-JP" altLang="en-US" sz="2000" b="1" dirty="0"/>
          </a:p>
        </p:txBody>
      </p:sp>
      <p:sp>
        <p:nvSpPr>
          <p:cNvPr id="3" name="テキスト ボックス 2">
            <a:extLst>
              <a:ext uri="{FF2B5EF4-FFF2-40B4-BE49-F238E27FC236}">
                <a16:creationId xmlns:a16="http://schemas.microsoft.com/office/drawing/2014/main" id="{D20386A3-2714-BC60-E904-322AA63EBD2F}"/>
              </a:ext>
            </a:extLst>
          </p:cNvPr>
          <p:cNvSpPr txBox="1"/>
          <p:nvPr/>
        </p:nvSpPr>
        <p:spPr>
          <a:xfrm>
            <a:off x="8505646" y="215660"/>
            <a:ext cx="3295290" cy="461665"/>
          </a:xfrm>
          <a:prstGeom prst="rect">
            <a:avLst/>
          </a:prstGeom>
          <a:noFill/>
          <a:ln>
            <a:solidFill>
              <a:schemeClr val="accent1"/>
            </a:solidFill>
          </a:ln>
        </p:spPr>
        <p:txBody>
          <a:bodyPr wrap="square" rtlCol="0">
            <a:spAutoFit/>
          </a:bodyPr>
          <a:lstStyle/>
          <a:p>
            <a:pPr algn="ctr"/>
            <a:r>
              <a:rPr kumimoji="1" lang="ja-JP" altLang="en-US" sz="2400" b="1" dirty="0"/>
              <a:t>国際連携</a:t>
            </a:r>
            <a:r>
              <a:rPr kumimoji="1" lang="en-US" altLang="ja-JP" sz="2400" b="1" dirty="0"/>
              <a:t>2025-1-02</a:t>
            </a:r>
            <a:endParaRPr kumimoji="1" lang="ja-JP" altLang="en-US" sz="2400" b="1" dirty="0"/>
          </a:p>
        </p:txBody>
      </p:sp>
    </p:spTree>
    <p:extLst>
      <p:ext uri="{BB962C8B-B14F-4D97-AF65-F5344CB8AC3E}">
        <p14:creationId xmlns:p14="http://schemas.microsoft.com/office/powerpoint/2010/main" val="324821774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CA9BBB38-C29D-3CB7-1E9A-14376305BEFD}"/>
              </a:ext>
            </a:extLst>
          </p:cNvPr>
          <p:cNvSpPr txBox="1"/>
          <p:nvPr/>
        </p:nvSpPr>
        <p:spPr>
          <a:xfrm>
            <a:off x="314363" y="104186"/>
            <a:ext cx="3576150" cy="523220"/>
          </a:xfrm>
          <a:prstGeom prst="rect">
            <a:avLst/>
          </a:prstGeom>
          <a:noFill/>
        </p:spPr>
        <p:txBody>
          <a:bodyPr wrap="square" rtlCol="0">
            <a:spAutoFit/>
          </a:bodyPr>
          <a:lstStyle/>
          <a:p>
            <a:r>
              <a:rPr lang="en-US" altLang="ja-JP" sz="2800" b="1" dirty="0"/>
              <a:t>CD</a:t>
            </a:r>
            <a:r>
              <a:rPr kumimoji="1" lang="en-US" altLang="ja-JP" sz="2800" b="1" dirty="0"/>
              <a:t> </a:t>
            </a:r>
            <a:r>
              <a:rPr lang="en-US" altLang="ja-JP" sz="2800" b="1" dirty="0"/>
              <a:t>Consultation</a:t>
            </a:r>
            <a:endParaRPr kumimoji="1" lang="ja-JP" altLang="en-US" sz="2800" b="1" dirty="0"/>
          </a:p>
        </p:txBody>
      </p:sp>
      <p:graphicFrame>
        <p:nvGraphicFramePr>
          <p:cNvPr id="3" name="object 3">
            <a:extLst>
              <a:ext uri="{FF2B5EF4-FFF2-40B4-BE49-F238E27FC236}">
                <a16:creationId xmlns:a16="http://schemas.microsoft.com/office/drawing/2014/main" id="{2DDFA4A4-504B-20E8-AED4-5DA0F50FAE64}"/>
              </a:ext>
            </a:extLst>
          </p:cNvPr>
          <p:cNvGraphicFramePr>
            <a:graphicFrameLocks noGrp="1"/>
          </p:cNvGraphicFramePr>
          <p:nvPr>
            <p:extLst>
              <p:ext uri="{D42A27DB-BD31-4B8C-83A1-F6EECF244321}">
                <p14:modId xmlns:p14="http://schemas.microsoft.com/office/powerpoint/2010/main" val="347407489"/>
              </p:ext>
            </p:extLst>
          </p:nvPr>
        </p:nvGraphicFramePr>
        <p:xfrm>
          <a:off x="402272" y="627406"/>
          <a:ext cx="11387455" cy="3580129"/>
        </p:xfrm>
        <a:graphic>
          <a:graphicData uri="http://schemas.openxmlformats.org/drawingml/2006/table">
            <a:tbl>
              <a:tblPr firstRow="1" bandRow="1">
                <a:tableStyleId>{2D5ABB26-0587-4C30-8999-92F81FD0307C}</a:tableStyleId>
              </a:tblPr>
              <a:tblGrid>
                <a:gridCol w="541655">
                  <a:extLst>
                    <a:ext uri="{9D8B030D-6E8A-4147-A177-3AD203B41FA5}">
                      <a16:colId xmlns:a16="http://schemas.microsoft.com/office/drawing/2014/main" val="20000"/>
                    </a:ext>
                  </a:extLst>
                </a:gridCol>
                <a:gridCol w="1912620">
                  <a:extLst>
                    <a:ext uri="{9D8B030D-6E8A-4147-A177-3AD203B41FA5}">
                      <a16:colId xmlns:a16="http://schemas.microsoft.com/office/drawing/2014/main" val="20001"/>
                    </a:ext>
                  </a:extLst>
                </a:gridCol>
                <a:gridCol w="3058160">
                  <a:extLst>
                    <a:ext uri="{9D8B030D-6E8A-4147-A177-3AD203B41FA5}">
                      <a16:colId xmlns:a16="http://schemas.microsoft.com/office/drawing/2014/main" val="20002"/>
                    </a:ext>
                  </a:extLst>
                </a:gridCol>
                <a:gridCol w="5875020">
                  <a:extLst>
                    <a:ext uri="{9D8B030D-6E8A-4147-A177-3AD203B41FA5}">
                      <a16:colId xmlns:a16="http://schemas.microsoft.com/office/drawing/2014/main" val="20003"/>
                    </a:ext>
                  </a:extLst>
                </a:gridCol>
              </a:tblGrid>
              <a:tr h="370205">
                <a:tc>
                  <a:txBody>
                    <a:bodyPr/>
                    <a:lstStyle/>
                    <a:p>
                      <a:pPr marL="91440">
                        <a:lnSpc>
                          <a:spcPct val="100000"/>
                        </a:lnSpc>
                        <a:spcBef>
                          <a:spcPts val="195"/>
                        </a:spcBef>
                      </a:pP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2075">
                        <a:lnSpc>
                          <a:spcPct val="100000"/>
                        </a:lnSpc>
                        <a:spcBef>
                          <a:spcPts val="195"/>
                        </a:spcBef>
                      </a:pPr>
                      <a:r>
                        <a:rPr sz="1600" b="1" dirty="0">
                          <a:solidFill>
                            <a:srgbClr val="FFFFFF"/>
                          </a:solidFill>
                          <a:latin typeface="Arial"/>
                          <a:cs typeface="Arial"/>
                        </a:rPr>
                        <a:t>Project</a:t>
                      </a:r>
                      <a:r>
                        <a:rPr sz="1600" b="1" spc="-70" dirty="0">
                          <a:solidFill>
                            <a:srgbClr val="FFFFFF"/>
                          </a:solidFill>
                          <a:latin typeface="Arial"/>
                          <a:cs typeface="Arial"/>
                        </a:rPr>
                        <a:t> </a:t>
                      </a:r>
                      <a:r>
                        <a:rPr sz="1600" b="1" spc="-10" dirty="0">
                          <a:solidFill>
                            <a:srgbClr val="FFFFFF"/>
                          </a:solidFill>
                          <a:latin typeface="Arial"/>
                          <a:cs typeface="Arial"/>
                        </a:rPr>
                        <a:t>number</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a:lnSpc>
                          <a:spcPct val="100000"/>
                        </a:lnSpc>
                        <a:spcBef>
                          <a:spcPts val="195"/>
                        </a:spcBef>
                      </a:pPr>
                      <a:r>
                        <a:rPr sz="1600" b="1" spc="-20" dirty="0">
                          <a:solidFill>
                            <a:srgbClr val="FFFFFF"/>
                          </a:solidFill>
                          <a:latin typeface="Arial"/>
                          <a:cs typeface="Arial"/>
                        </a:rPr>
                        <a:t>Voting</a:t>
                      </a:r>
                      <a:r>
                        <a:rPr sz="1600" b="1" spc="-70" dirty="0">
                          <a:solidFill>
                            <a:srgbClr val="FFFFFF"/>
                          </a:solidFill>
                          <a:latin typeface="Arial"/>
                          <a:cs typeface="Arial"/>
                        </a:rPr>
                        <a:t> </a:t>
                      </a:r>
                      <a:r>
                        <a:rPr sz="1600" b="1" dirty="0">
                          <a:solidFill>
                            <a:srgbClr val="FFFFFF"/>
                          </a:solidFill>
                          <a:latin typeface="Arial"/>
                          <a:cs typeface="Arial"/>
                        </a:rPr>
                        <a:t>result</a:t>
                      </a:r>
                      <a:r>
                        <a:rPr sz="1600" b="1" spc="-70" dirty="0">
                          <a:solidFill>
                            <a:srgbClr val="FFFFFF"/>
                          </a:solidFill>
                          <a:latin typeface="Arial"/>
                          <a:cs typeface="Arial"/>
                        </a:rPr>
                        <a:t> </a:t>
                      </a:r>
                      <a:r>
                        <a:rPr sz="1600" b="1" dirty="0">
                          <a:solidFill>
                            <a:srgbClr val="FFFFFF"/>
                          </a:solidFill>
                          <a:latin typeface="Arial"/>
                          <a:cs typeface="Arial"/>
                        </a:rPr>
                        <a:t>(Document</a:t>
                      </a:r>
                      <a:r>
                        <a:rPr sz="1600" b="1" spc="-65" dirty="0">
                          <a:solidFill>
                            <a:srgbClr val="FFFFFF"/>
                          </a:solidFill>
                          <a:latin typeface="Arial"/>
                          <a:cs typeface="Arial"/>
                        </a:rPr>
                        <a:t> </a:t>
                      </a:r>
                      <a:r>
                        <a:rPr sz="1600" b="1" spc="-20"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a:lnSpc>
                          <a:spcPct val="100000"/>
                        </a:lnSpc>
                        <a:spcBef>
                          <a:spcPts val="195"/>
                        </a:spcBef>
                      </a:pPr>
                      <a:r>
                        <a:rPr sz="1600" b="1" spc="-20" dirty="0">
                          <a:solidFill>
                            <a:srgbClr val="FFFFFF"/>
                          </a:solidFill>
                          <a:latin typeface="Arial"/>
                          <a:cs typeface="Arial"/>
                        </a:rPr>
                        <a:t>Note</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extLst>
                  <a:ext uri="{0D108BD9-81ED-4DB2-BD59-A6C34878D82A}">
                    <a16:rowId xmlns:a16="http://schemas.microsoft.com/office/drawing/2014/main" val="10000"/>
                  </a:ext>
                </a:extLst>
              </a:tr>
              <a:tr h="542925">
                <a:tc>
                  <a:txBody>
                    <a:bodyPr/>
                    <a:lstStyle/>
                    <a:p>
                      <a:pPr marL="91440">
                        <a:lnSpc>
                          <a:spcPct val="100000"/>
                        </a:lnSpc>
                        <a:spcBef>
                          <a:spcPts val="195"/>
                        </a:spcBef>
                      </a:pPr>
                      <a:r>
                        <a:rPr sz="1800" spc="-50" dirty="0">
                          <a:latin typeface="Arial"/>
                          <a:cs typeface="Arial"/>
                        </a:rPr>
                        <a:t>1</a:t>
                      </a:r>
                      <a:endParaRPr sz="18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2075">
                        <a:lnSpc>
                          <a:spcPct val="100000"/>
                        </a:lnSpc>
                        <a:spcBef>
                          <a:spcPts val="195"/>
                        </a:spcBef>
                      </a:pPr>
                      <a:r>
                        <a:rPr sz="1600" dirty="0">
                          <a:latin typeface="Arial"/>
                          <a:cs typeface="Arial"/>
                        </a:rPr>
                        <a:t>ISO/CD</a:t>
                      </a:r>
                      <a:r>
                        <a:rPr sz="1600" spc="-70" dirty="0">
                          <a:latin typeface="Arial"/>
                          <a:cs typeface="Arial"/>
                        </a:rPr>
                        <a:t> </a:t>
                      </a:r>
                      <a:r>
                        <a:rPr sz="1600" spc="-20" dirty="0">
                          <a:latin typeface="Arial"/>
                          <a:cs typeface="Arial"/>
                        </a:rPr>
                        <a:t>5909</a:t>
                      </a:r>
                      <a:endParaRPr lang="en-US" sz="1600" spc="-20" dirty="0">
                        <a:latin typeface="Arial"/>
                        <a:cs typeface="Arial"/>
                      </a:endParaRPr>
                    </a:p>
                    <a:p>
                      <a:pPr marL="92075">
                        <a:lnSpc>
                          <a:spcPct val="100000"/>
                        </a:lnSpc>
                        <a:spcBef>
                          <a:spcPts val="195"/>
                        </a:spcBef>
                      </a:pPr>
                      <a:r>
                        <a:rPr lang="en-US" sz="1600" spc="-20" dirty="0">
                          <a:solidFill>
                            <a:srgbClr val="FF0000"/>
                          </a:solidFill>
                          <a:latin typeface="Arial"/>
                          <a:cs typeface="Arial"/>
                        </a:rPr>
                        <a:t>(</a:t>
                      </a:r>
                      <a:r>
                        <a:rPr lang="en-US" sz="1600" spc="-20" dirty="0" err="1">
                          <a:solidFill>
                            <a:srgbClr val="FF0000"/>
                          </a:solidFill>
                          <a:latin typeface="Arial"/>
                          <a:cs typeface="Arial"/>
                        </a:rPr>
                        <a:t>eBL</a:t>
                      </a:r>
                      <a:r>
                        <a:rPr lang="en-US" sz="1600" spc="-20" dirty="0">
                          <a:solidFill>
                            <a:srgbClr val="FF0000"/>
                          </a:solidFill>
                          <a:latin typeface="Arial"/>
                          <a:cs typeface="Arial"/>
                        </a:rPr>
                        <a:t>)</a:t>
                      </a:r>
                      <a:endParaRPr sz="1600" dirty="0">
                        <a:solidFill>
                          <a:srgbClr val="FF0000"/>
                        </a:solidFill>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195"/>
                        </a:spcBef>
                      </a:pPr>
                      <a:r>
                        <a:rPr sz="1600" dirty="0">
                          <a:latin typeface="Arial"/>
                          <a:cs typeface="Arial"/>
                        </a:rPr>
                        <a:t>N1545</a:t>
                      </a:r>
                      <a:r>
                        <a:rPr sz="1600" spc="-50" dirty="0">
                          <a:latin typeface="Arial"/>
                          <a:cs typeface="Arial"/>
                        </a:rPr>
                        <a:t> </a:t>
                      </a:r>
                      <a:r>
                        <a:rPr sz="1600" dirty="0">
                          <a:latin typeface="Arial"/>
                          <a:cs typeface="Arial"/>
                        </a:rPr>
                        <a:t>(Form</a:t>
                      </a:r>
                      <a:r>
                        <a:rPr sz="1600" spc="-35" dirty="0">
                          <a:latin typeface="Arial"/>
                          <a:cs typeface="Arial"/>
                        </a:rPr>
                        <a:t> </a:t>
                      </a:r>
                      <a:r>
                        <a:rPr sz="1600" dirty="0">
                          <a:latin typeface="Arial"/>
                          <a:cs typeface="Arial"/>
                        </a:rPr>
                        <a:t>08</a:t>
                      </a:r>
                      <a:r>
                        <a:rPr sz="1600" spc="-110" dirty="0">
                          <a:latin typeface="Arial"/>
                          <a:cs typeface="Arial"/>
                        </a:rPr>
                        <a:t> </a:t>
                      </a:r>
                      <a:r>
                        <a:rPr sz="1600" spc="-25" dirty="0">
                          <a:latin typeface="Arial"/>
                          <a:cs typeface="Arial"/>
                        </a:rPr>
                        <a:t>A)</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a:lnSpc>
                          <a:spcPts val="1850"/>
                        </a:lnSpc>
                        <a:spcBef>
                          <a:spcPts val="195"/>
                        </a:spcBef>
                      </a:pPr>
                      <a:r>
                        <a:rPr sz="1600" dirty="0">
                          <a:latin typeface="Arial"/>
                          <a:cs typeface="Arial"/>
                        </a:rPr>
                        <a:t>Comment</a:t>
                      </a:r>
                      <a:r>
                        <a:rPr sz="1600" spc="-45" dirty="0">
                          <a:latin typeface="Arial"/>
                          <a:cs typeface="Arial"/>
                        </a:rPr>
                        <a:t> </a:t>
                      </a:r>
                      <a:r>
                        <a:rPr sz="1600" dirty="0">
                          <a:latin typeface="Arial"/>
                          <a:cs typeface="Arial"/>
                        </a:rPr>
                        <a:t>from</a:t>
                      </a:r>
                      <a:r>
                        <a:rPr sz="1600" spc="-50" dirty="0">
                          <a:latin typeface="Arial"/>
                          <a:cs typeface="Arial"/>
                        </a:rPr>
                        <a:t> </a:t>
                      </a:r>
                      <a:r>
                        <a:rPr sz="1600" dirty="0">
                          <a:latin typeface="Arial"/>
                          <a:cs typeface="Arial"/>
                        </a:rPr>
                        <a:t>JISC</a:t>
                      </a:r>
                      <a:r>
                        <a:rPr sz="1600" spc="-45" dirty="0">
                          <a:latin typeface="Arial"/>
                          <a:cs typeface="Arial"/>
                        </a:rPr>
                        <a:t> </a:t>
                      </a:r>
                      <a:r>
                        <a:rPr sz="1600" dirty="0">
                          <a:latin typeface="Arial"/>
                          <a:cs typeface="Arial"/>
                        </a:rPr>
                        <a:t>was</a:t>
                      </a:r>
                      <a:r>
                        <a:rPr sz="1600" spc="-45" dirty="0">
                          <a:latin typeface="Arial"/>
                          <a:cs typeface="Arial"/>
                        </a:rPr>
                        <a:t> </a:t>
                      </a:r>
                      <a:r>
                        <a:rPr sz="1600" spc="-10" dirty="0">
                          <a:latin typeface="Arial"/>
                          <a:cs typeface="Arial"/>
                        </a:rPr>
                        <a:t>received.</a:t>
                      </a:r>
                      <a:endParaRPr sz="1600">
                        <a:latin typeface="Arial"/>
                        <a:cs typeface="Arial"/>
                      </a:endParaRPr>
                    </a:p>
                    <a:p>
                      <a:pPr marL="91440">
                        <a:lnSpc>
                          <a:spcPts val="1850"/>
                        </a:lnSpc>
                      </a:pPr>
                      <a:r>
                        <a:rPr sz="1600" dirty="0">
                          <a:latin typeface="Arial"/>
                          <a:cs typeface="Arial"/>
                        </a:rPr>
                        <a:t>N1546</a:t>
                      </a:r>
                      <a:r>
                        <a:rPr sz="1600" spc="-40" dirty="0">
                          <a:latin typeface="Arial"/>
                          <a:cs typeface="Arial"/>
                        </a:rPr>
                        <a:t> </a:t>
                      </a:r>
                      <a:r>
                        <a:rPr sz="1600" dirty="0">
                          <a:latin typeface="Arial"/>
                          <a:cs typeface="Arial"/>
                        </a:rPr>
                        <a:t>is</a:t>
                      </a:r>
                      <a:r>
                        <a:rPr sz="1600" spc="-45" dirty="0">
                          <a:latin typeface="Arial"/>
                          <a:cs typeface="Arial"/>
                        </a:rPr>
                        <a:t> </a:t>
                      </a:r>
                      <a:r>
                        <a:rPr sz="1600" dirty="0">
                          <a:latin typeface="Arial"/>
                          <a:cs typeface="Arial"/>
                        </a:rPr>
                        <a:t>disposition</a:t>
                      </a:r>
                      <a:r>
                        <a:rPr sz="1600" spc="-45" dirty="0">
                          <a:latin typeface="Arial"/>
                          <a:cs typeface="Arial"/>
                        </a:rPr>
                        <a:t> </a:t>
                      </a:r>
                      <a:r>
                        <a:rPr sz="1600" dirty="0">
                          <a:latin typeface="Arial"/>
                          <a:cs typeface="Arial"/>
                        </a:rPr>
                        <a:t>of</a:t>
                      </a:r>
                      <a:r>
                        <a:rPr sz="1600" spc="-45" dirty="0">
                          <a:latin typeface="Arial"/>
                          <a:cs typeface="Arial"/>
                        </a:rPr>
                        <a:t> </a:t>
                      </a:r>
                      <a:r>
                        <a:rPr sz="1600" dirty="0">
                          <a:latin typeface="Arial"/>
                          <a:cs typeface="Arial"/>
                        </a:rPr>
                        <a:t>comments</a:t>
                      </a:r>
                      <a:r>
                        <a:rPr sz="1600" spc="-35" dirty="0">
                          <a:latin typeface="Arial"/>
                          <a:cs typeface="Arial"/>
                        </a:rPr>
                        <a:t> </a:t>
                      </a:r>
                      <a:r>
                        <a:rPr sz="1600" spc="-10" dirty="0">
                          <a:latin typeface="Arial"/>
                          <a:cs typeface="Arial"/>
                        </a:rPr>
                        <a:t>disposition.</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1"/>
                  </a:ext>
                </a:extLst>
              </a:tr>
              <a:tr h="768350">
                <a:tc>
                  <a:txBody>
                    <a:bodyPr/>
                    <a:lstStyle/>
                    <a:p>
                      <a:pPr marL="91440">
                        <a:lnSpc>
                          <a:spcPct val="100000"/>
                        </a:lnSpc>
                        <a:spcBef>
                          <a:spcPts val="185"/>
                        </a:spcBef>
                      </a:pPr>
                      <a:r>
                        <a:rPr sz="1800" spc="-50" dirty="0">
                          <a:latin typeface="Arial"/>
                          <a:cs typeface="Arial"/>
                        </a:rPr>
                        <a:t>2</a:t>
                      </a:r>
                      <a:endParaRPr sz="1800">
                        <a:latin typeface="Arial"/>
                        <a:cs typeface="Arial"/>
                      </a:endParaRPr>
                    </a:p>
                  </a:txBody>
                  <a:tcPr marL="0" marR="0" marT="2349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2075">
                        <a:lnSpc>
                          <a:spcPct val="100000"/>
                        </a:lnSpc>
                        <a:spcBef>
                          <a:spcPts val="195"/>
                        </a:spcBef>
                      </a:pPr>
                      <a:r>
                        <a:rPr sz="1600" b="1" dirty="0">
                          <a:latin typeface="Arial"/>
                          <a:cs typeface="Arial"/>
                        </a:rPr>
                        <a:t>ISO/CD</a:t>
                      </a:r>
                      <a:r>
                        <a:rPr sz="1600" b="1" spc="-60" dirty="0">
                          <a:latin typeface="Arial"/>
                          <a:cs typeface="Arial"/>
                        </a:rPr>
                        <a:t> </a:t>
                      </a:r>
                      <a:r>
                        <a:rPr sz="1600" b="1" spc="-10" dirty="0">
                          <a:latin typeface="Arial"/>
                          <a:cs typeface="Arial"/>
                        </a:rPr>
                        <a:t>19626-</a:t>
                      </a:r>
                      <a:r>
                        <a:rPr sz="1600" b="1" spc="-50" dirty="0">
                          <a:latin typeface="Arial"/>
                          <a:cs typeface="Arial"/>
                        </a:rPr>
                        <a:t>3</a:t>
                      </a:r>
                      <a:endParaRPr lang="en-US" sz="1600" b="1" spc="-50" dirty="0">
                        <a:latin typeface="Arial"/>
                        <a:cs typeface="Arial"/>
                      </a:endParaRPr>
                    </a:p>
                    <a:p>
                      <a:pPr marL="92075" marR="0" lvl="0" indent="0" algn="l" defTabSz="914400" rtl="0" eaLnBrk="1" fontAlgn="auto" latinLnBrk="0" hangingPunct="1">
                        <a:lnSpc>
                          <a:spcPct val="100000"/>
                        </a:lnSpc>
                        <a:spcBef>
                          <a:spcPts val="195"/>
                        </a:spcBef>
                        <a:spcAft>
                          <a:spcPts val="0"/>
                        </a:spcAft>
                        <a:buClrTx/>
                        <a:buSzTx/>
                        <a:buFontTx/>
                        <a:buNone/>
                        <a:tabLst/>
                        <a:defRPr/>
                      </a:pPr>
                      <a:r>
                        <a:rPr lang="en-US" altLang="ja-JP" sz="1600" spc="-50" dirty="0">
                          <a:solidFill>
                            <a:srgbClr val="FF0000"/>
                          </a:solidFill>
                          <a:latin typeface="Arial"/>
                          <a:cs typeface="Arial"/>
                        </a:rPr>
                        <a:t>(TCP-Blockchain)</a:t>
                      </a:r>
                      <a:endParaRPr lang="en-US" altLang="ja-JP" sz="1600" dirty="0">
                        <a:solidFill>
                          <a:srgbClr val="FF0000"/>
                        </a:solidFill>
                        <a:latin typeface="Arial"/>
                        <a:cs typeface="Arial"/>
                      </a:endParaRPr>
                    </a:p>
                    <a:p>
                      <a:pPr marL="92075">
                        <a:lnSpc>
                          <a:spcPct val="100000"/>
                        </a:lnSpc>
                        <a:spcBef>
                          <a:spcPts val="195"/>
                        </a:spcBef>
                      </a:pPr>
                      <a:endParaRPr sz="1600" dirty="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195"/>
                        </a:spcBef>
                      </a:pPr>
                      <a:r>
                        <a:rPr sz="1600" spc="-10" dirty="0">
                          <a:latin typeface="Arial"/>
                          <a:cs typeface="Arial"/>
                        </a:rPr>
                        <a:t>N1594</a:t>
                      </a:r>
                      <a:endParaRPr sz="1600" dirty="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marR="1099820">
                        <a:lnSpc>
                          <a:spcPts val="1780"/>
                        </a:lnSpc>
                        <a:spcBef>
                          <a:spcPts val="370"/>
                        </a:spcBef>
                      </a:pPr>
                      <a:r>
                        <a:rPr sz="1600" dirty="0">
                          <a:latin typeface="Arial"/>
                          <a:cs typeface="Arial"/>
                        </a:rPr>
                        <a:t>Comment</a:t>
                      </a:r>
                      <a:r>
                        <a:rPr sz="1600" spc="-40" dirty="0">
                          <a:latin typeface="Arial"/>
                          <a:cs typeface="Arial"/>
                        </a:rPr>
                        <a:t> </a:t>
                      </a:r>
                      <a:r>
                        <a:rPr sz="1600" dirty="0">
                          <a:latin typeface="Arial"/>
                          <a:cs typeface="Arial"/>
                        </a:rPr>
                        <a:t>from</a:t>
                      </a:r>
                      <a:r>
                        <a:rPr sz="1600" spc="-40" dirty="0">
                          <a:latin typeface="Arial"/>
                          <a:cs typeface="Arial"/>
                        </a:rPr>
                        <a:t> </a:t>
                      </a:r>
                      <a:r>
                        <a:rPr sz="1600" dirty="0">
                          <a:latin typeface="Arial"/>
                          <a:cs typeface="Arial"/>
                        </a:rPr>
                        <a:t>SAC</a:t>
                      </a:r>
                      <a:r>
                        <a:rPr sz="1600" spc="-40" dirty="0">
                          <a:latin typeface="Arial"/>
                          <a:cs typeface="Arial"/>
                        </a:rPr>
                        <a:t> </a:t>
                      </a:r>
                      <a:r>
                        <a:rPr sz="1600" dirty="0">
                          <a:latin typeface="Arial"/>
                          <a:cs typeface="Arial"/>
                        </a:rPr>
                        <a:t>and</a:t>
                      </a:r>
                      <a:r>
                        <a:rPr sz="1600" spc="-40" dirty="0">
                          <a:latin typeface="Arial"/>
                          <a:cs typeface="Arial"/>
                        </a:rPr>
                        <a:t> </a:t>
                      </a:r>
                      <a:r>
                        <a:rPr sz="1600" dirty="0">
                          <a:latin typeface="Arial"/>
                          <a:cs typeface="Arial"/>
                        </a:rPr>
                        <a:t>INSO</a:t>
                      </a:r>
                      <a:r>
                        <a:rPr sz="1600" spc="-45" dirty="0">
                          <a:latin typeface="Arial"/>
                          <a:cs typeface="Arial"/>
                        </a:rPr>
                        <a:t> </a:t>
                      </a:r>
                      <a:r>
                        <a:rPr sz="1600" dirty="0">
                          <a:latin typeface="Arial"/>
                          <a:cs typeface="Arial"/>
                        </a:rPr>
                        <a:t>was</a:t>
                      </a:r>
                      <a:r>
                        <a:rPr sz="1600" spc="-40" dirty="0">
                          <a:latin typeface="Arial"/>
                          <a:cs typeface="Arial"/>
                        </a:rPr>
                        <a:t> </a:t>
                      </a:r>
                      <a:r>
                        <a:rPr sz="1600" spc="-10" dirty="0">
                          <a:latin typeface="Arial"/>
                          <a:cs typeface="Arial"/>
                        </a:rPr>
                        <a:t>received. Form08</a:t>
                      </a:r>
                      <a:r>
                        <a:rPr sz="1600" spc="-100" dirty="0">
                          <a:latin typeface="Arial"/>
                          <a:cs typeface="Arial"/>
                        </a:rPr>
                        <a:t> </a:t>
                      </a:r>
                      <a:r>
                        <a:rPr sz="1600" dirty="0">
                          <a:latin typeface="Arial"/>
                          <a:cs typeface="Arial"/>
                        </a:rPr>
                        <a:t>A</a:t>
                      </a:r>
                      <a:r>
                        <a:rPr sz="1600" spc="-114" dirty="0">
                          <a:latin typeface="Arial"/>
                          <a:cs typeface="Arial"/>
                        </a:rPr>
                        <a:t> </a:t>
                      </a:r>
                      <a:r>
                        <a:rPr sz="1600" dirty="0">
                          <a:latin typeface="Arial"/>
                          <a:cs typeface="Arial"/>
                        </a:rPr>
                        <a:t>will</a:t>
                      </a:r>
                      <a:r>
                        <a:rPr sz="1600" spc="-5" dirty="0">
                          <a:latin typeface="Arial"/>
                          <a:cs typeface="Arial"/>
                        </a:rPr>
                        <a:t> </a:t>
                      </a:r>
                      <a:r>
                        <a:rPr sz="1600" dirty="0">
                          <a:latin typeface="Arial"/>
                          <a:cs typeface="Arial"/>
                        </a:rPr>
                        <a:t>be</a:t>
                      </a:r>
                      <a:r>
                        <a:rPr sz="1600" spc="-15" dirty="0">
                          <a:latin typeface="Arial"/>
                          <a:cs typeface="Arial"/>
                        </a:rPr>
                        <a:t> </a:t>
                      </a:r>
                      <a:r>
                        <a:rPr sz="1600" dirty="0">
                          <a:latin typeface="Arial"/>
                          <a:cs typeface="Arial"/>
                        </a:rPr>
                        <a:t>made</a:t>
                      </a:r>
                      <a:r>
                        <a:rPr sz="1600" spc="-10" dirty="0">
                          <a:latin typeface="Arial"/>
                          <a:cs typeface="Arial"/>
                        </a:rPr>
                        <a:t> </a:t>
                      </a:r>
                      <a:r>
                        <a:rPr sz="1600" dirty="0">
                          <a:latin typeface="Arial"/>
                          <a:cs typeface="Arial"/>
                        </a:rPr>
                        <a:t>base</a:t>
                      </a:r>
                      <a:r>
                        <a:rPr sz="1600" spc="-20" dirty="0">
                          <a:latin typeface="Arial"/>
                          <a:cs typeface="Arial"/>
                        </a:rPr>
                        <a:t> </a:t>
                      </a:r>
                      <a:r>
                        <a:rPr sz="1600" dirty="0">
                          <a:latin typeface="Arial"/>
                          <a:cs typeface="Arial"/>
                        </a:rPr>
                        <a:t>on</a:t>
                      </a:r>
                      <a:r>
                        <a:rPr sz="1600" spc="-20" dirty="0">
                          <a:latin typeface="Arial"/>
                          <a:cs typeface="Arial"/>
                        </a:rPr>
                        <a:t> </a:t>
                      </a:r>
                      <a:r>
                        <a:rPr sz="1600" dirty="0">
                          <a:latin typeface="Arial"/>
                          <a:cs typeface="Arial"/>
                        </a:rPr>
                        <a:t>technical</a:t>
                      </a:r>
                      <a:r>
                        <a:rPr sz="1600" spc="-5" dirty="0">
                          <a:latin typeface="Arial"/>
                          <a:cs typeface="Arial"/>
                        </a:rPr>
                        <a:t> </a:t>
                      </a:r>
                      <a:r>
                        <a:rPr sz="1600" spc="-10" dirty="0">
                          <a:latin typeface="Arial"/>
                          <a:cs typeface="Arial"/>
                        </a:rPr>
                        <a:t>comments </a:t>
                      </a:r>
                      <a:r>
                        <a:rPr sz="1600" dirty="0">
                          <a:latin typeface="Arial"/>
                          <a:cs typeface="Arial"/>
                        </a:rPr>
                        <a:t>disposition</a:t>
                      </a:r>
                      <a:r>
                        <a:rPr sz="1600" spc="-30" dirty="0">
                          <a:latin typeface="Arial"/>
                          <a:cs typeface="Arial"/>
                        </a:rPr>
                        <a:t> </a:t>
                      </a:r>
                      <a:r>
                        <a:rPr sz="1600" dirty="0">
                          <a:latin typeface="Arial"/>
                          <a:cs typeface="Arial"/>
                        </a:rPr>
                        <a:t>in</a:t>
                      </a:r>
                      <a:r>
                        <a:rPr sz="1600" spc="-35" dirty="0">
                          <a:latin typeface="Arial"/>
                          <a:cs typeface="Arial"/>
                        </a:rPr>
                        <a:t> </a:t>
                      </a:r>
                      <a:r>
                        <a:rPr sz="1600" dirty="0">
                          <a:latin typeface="Arial"/>
                          <a:cs typeface="Arial"/>
                        </a:rPr>
                        <a:t>WG6</a:t>
                      </a:r>
                      <a:r>
                        <a:rPr sz="1600" spc="-25" dirty="0">
                          <a:latin typeface="Arial"/>
                          <a:cs typeface="Arial"/>
                        </a:rPr>
                        <a:t> </a:t>
                      </a:r>
                      <a:r>
                        <a:rPr sz="1600" dirty="0">
                          <a:latin typeface="Arial"/>
                          <a:cs typeface="Arial"/>
                        </a:rPr>
                        <a:t>and</a:t>
                      </a:r>
                      <a:r>
                        <a:rPr sz="1600" spc="-55" dirty="0">
                          <a:latin typeface="Arial"/>
                          <a:cs typeface="Arial"/>
                        </a:rPr>
                        <a:t> </a:t>
                      </a:r>
                      <a:r>
                        <a:rPr sz="1600" dirty="0">
                          <a:latin typeface="Arial"/>
                          <a:cs typeface="Arial"/>
                        </a:rPr>
                        <a:t>TC</a:t>
                      </a:r>
                      <a:r>
                        <a:rPr sz="1600" spc="-30" dirty="0">
                          <a:latin typeface="Arial"/>
                          <a:cs typeface="Arial"/>
                        </a:rPr>
                        <a:t> </a:t>
                      </a:r>
                      <a:r>
                        <a:rPr sz="1600" dirty="0">
                          <a:latin typeface="Arial"/>
                          <a:cs typeface="Arial"/>
                        </a:rPr>
                        <a:t>(chair)</a:t>
                      </a:r>
                      <a:r>
                        <a:rPr sz="1600" spc="-35" dirty="0">
                          <a:latin typeface="Arial"/>
                          <a:cs typeface="Arial"/>
                        </a:rPr>
                        <a:t> </a:t>
                      </a:r>
                      <a:r>
                        <a:rPr sz="1600" spc="-10" dirty="0">
                          <a:latin typeface="Arial"/>
                          <a:cs typeface="Arial"/>
                        </a:rPr>
                        <a:t>decision.</a:t>
                      </a:r>
                      <a:endParaRPr sz="1600">
                        <a:latin typeface="Arial"/>
                        <a:cs typeface="Arial"/>
                      </a:endParaRPr>
                    </a:p>
                  </a:txBody>
                  <a:tcPr marL="0" marR="0" marT="4699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2"/>
                  </a:ext>
                </a:extLst>
              </a:tr>
              <a:tr h="370205">
                <a:tc>
                  <a:txBody>
                    <a:bodyPr/>
                    <a:lstStyle/>
                    <a:p>
                      <a:pPr marL="91440">
                        <a:lnSpc>
                          <a:spcPct val="100000"/>
                        </a:lnSpc>
                        <a:spcBef>
                          <a:spcPts val="190"/>
                        </a:spcBef>
                      </a:pPr>
                      <a:r>
                        <a:rPr sz="1800" spc="-50" dirty="0">
                          <a:latin typeface="Arial"/>
                          <a:cs typeface="Arial"/>
                        </a:rPr>
                        <a:t>3</a:t>
                      </a:r>
                      <a:endParaRPr sz="1800">
                        <a:latin typeface="Arial"/>
                        <a:cs typeface="Arial"/>
                      </a:endParaRPr>
                    </a:p>
                  </a:txBody>
                  <a:tcPr marL="0" marR="0" marT="2413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2075">
                        <a:lnSpc>
                          <a:spcPct val="100000"/>
                        </a:lnSpc>
                        <a:spcBef>
                          <a:spcPts val="200"/>
                        </a:spcBef>
                      </a:pPr>
                      <a:r>
                        <a:rPr sz="1600" dirty="0">
                          <a:latin typeface="Arial"/>
                          <a:cs typeface="Arial"/>
                        </a:rPr>
                        <a:t>ISO/CD</a:t>
                      </a:r>
                      <a:r>
                        <a:rPr sz="1600" spc="-65" dirty="0">
                          <a:latin typeface="Arial"/>
                          <a:cs typeface="Arial"/>
                        </a:rPr>
                        <a:t> </a:t>
                      </a:r>
                      <a:r>
                        <a:rPr sz="1600" dirty="0">
                          <a:latin typeface="Arial"/>
                          <a:cs typeface="Arial"/>
                        </a:rPr>
                        <a:t>TR</a:t>
                      </a:r>
                      <a:r>
                        <a:rPr sz="1600" spc="-45" dirty="0">
                          <a:latin typeface="Arial"/>
                          <a:cs typeface="Arial"/>
                        </a:rPr>
                        <a:t> </a:t>
                      </a:r>
                      <a:r>
                        <a:rPr sz="1600" spc="-20" dirty="0">
                          <a:latin typeface="Arial"/>
                          <a:cs typeface="Arial"/>
                        </a:rPr>
                        <a:t>20180</a:t>
                      </a:r>
                      <a:endParaRPr lang="en-US" sz="1600" spc="-20" dirty="0">
                        <a:latin typeface="Arial"/>
                        <a:cs typeface="Arial"/>
                      </a:endParaRPr>
                    </a:p>
                    <a:p>
                      <a:pPr marL="92075">
                        <a:lnSpc>
                          <a:spcPct val="100000"/>
                        </a:lnSpc>
                        <a:spcBef>
                          <a:spcPts val="200"/>
                        </a:spcBef>
                      </a:pPr>
                      <a:r>
                        <a:rPr lang="en-US" sz="1600" spc="-20" dirty="0">
                          <a:solidFill>
                            <a:srgbClr val="FF0000"/>
                          </a:solidFill>
                          <a:latin typeface="Arial"/>
                          <a:cs typeface="Arial"/>
                        </a:rPr>
                        <a:t>(Product Quality)</a:t>
                      </a:r>
                      <a:endParaRPr sz="1600" dirty="0">
                        <a:solidFill>
                          <a:srgbClr val="FF0000"/>
                        </a:solidFill>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00"/>
                        </a:spcBef>
                      </a:pPr>
                      <a:r>
                        <a:rPr sz="1600" spc="-10" dirty="0">
                          <a:latin typeface="Arial"/>
                          <a:cs typeface="Arial"/>
                        </a:rPr>
                        <a:t>N1602</a:t>
                      </a:r>
                      <a:endParaRPr sz="1600" dirty="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00"/>
                        </a:spcBef>
                      </a:pPr>
                      <a:r>
                        <a:rPr sz="1600" dirty="0">
                          <a:latin typeface="Arial"/>
                          <a:cs typeface="Arial"/>
                        </a:rPr>
                        <a:t>Comment</a:t>
                      </a:r>
                      <a:r>
                        <a:rPr sz="1600" spc="-45" dirty="0">
                          <a:latin typeface="Arial"/>
                          <a:cs typeface="Arial"/>
                        </a:rPr>
                        <a:t> </a:t>
                      </a:r>
                      <a:r>
                        <a:rPr sz="1600" dirty="0">
                          <a:latin typeface="Arial"/>
                          <a:cs typeface="Arial"/>
                        </a:rPr>
                        <a:t>from</a:t>
                      </a:r>
                      <a:r>
                        <a:rPr sz="1600" spc="-50" dirty="0">
                          <a:latin typeface="Arial"/>
                          <a:cs typeface="Arial"/>
                        </a:rPr>
                        <a:t> </a:t>
                      </a:r>
                      <a:r>
                        <a:rPr sz="1600" spc="-10" dirty="0">
                          <a:latin typeface="Arial"/>
                          <a:cs typeface="Arial"/>
                        </a:rPr>
                        <a:t>KATS</a:t>
                      </a:r>
                      <a:r>
                        <a:rPr sz="1600" spc="-45" dirty="0">
                          <a:latin typeface="Arial"/>
                          <a:cs typeface="Arial"/>
                        </a:rPr>
                        <a:t> </a:t>
                      </a:r>
                      <a:r>
                        <a:rPr sz="1600" dirty="0">
                          <a:latin typeface="Arial"/>
                          <a:cs typeface="Arial"/>
                        </a:rPr>
                        <a:t>and</a:t>
                      </a:r>
                      <a:r>
                        <a:rPr sz="1600" spc="-50" dirty="0">
                          <a:latin typeface="Arial"/>
                          <a:cs typeface="Arial"/>
                        </a:rPr>
                        <a:t> </a:t>
                      </a:r>
                      <a:r>
                        <a:rPr sz="1600" dirty="0">
                          <a:latin typeface="Arial"/>
                          <a:cs typeface="Arial"/>
                        </a:rPr>
                        <a:t>INSO</a:t>
                      </a:r>
                      <a:r>
                        <a:rPr sz="1600" spc="-60" dirty="0">
                          <a:latin typeface="Arial"/>
                          <a:cs typeface="Arial"/>
                        </a:rPr>
                        <a:t> </a:t>
                      </a:r>
                      <a:r>
                        <a:rPr sz="1600" dirty="0">
                          <a:latin typeface="Arial"/>
                          <a:cs typeface="Arial"/>
                        </a:rPr>
                        <a:t>was</a:t>
                      </a:r>
                      <a:r>
                        <a:rPr sz="1600" spc="-40" dirty="0">
                          <a:latin typeface="Arial"/>
                          <a:cs typeface="Arial"/>
                        </a:rPr>
                        <a:t> </a:t>
                      </a:r>
                      <a:r>
                        <a:rPr sz="1600" dirty="0">
                          <a:latin typeface="Arial"/>
                          <a:cs typeface="Arial"/>
                        </a:rPr>
                        <a:t>received</a:t>
                      </a:r>
                      <a:r>
                        <a:rPr sz="1600" spc="-40" dirty="0">
                          <a:latin typeface="Arial"/>
                          <a:cs typeface="Arial"/>
                        </a:rPr>
                        <a:t> </a:t>
                      </a:r>
                      <a:r>
                        <a:rPr sz="1600" dirty="0">
                          <a:latin typeface="Arial"/>
                          <a:cs typeface="Arial"/>
                        </a:rPr>
                        <a:t>at</a:t>
                      </a:r>
                      <a:r>
                        <a:rPr sz="1600" spc="-45" dirty="0">
                          <a:latin typeface="Arial"/>
                          <a:cs typeface="Arial"/>
                        </a:rPr>
                        <a:t> </a:t>
                      </a:r>
                      <a:r>
                        <a:rPr sz="1600" dirty="0">
                          <a:latin typeface="Arial"/>
                          <a:cs typeface="Arial"/>
                        </a:rPr>
                        <a:t>OSD</a:t>
                      </a:r>
                      <a:r>
                        <a:rPr sz="1600" spc="-50" dirty="0">
                          <a:latin typeface="Arial"/>
                          <a:cs typeface="Arial"/>
                        </a:rPr>
                        <a:t> </a:t>
                      </a:r>
                      <a:r>
                        <a:rPr sz="1600" spc="-10" dirty="0">
                          <a:latin typeface="Arial"/>
                          <a:cs typeface="Arial"/>
                        </a:rPr>
                        <a:t>platform.</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3"/>
                  </a:ext>
                </a:extLst>
              </a:tr>
              <a:tr h="370205">
                <a:tc>
                  <a:txBody>
                    <a:bodyPr/>
                    <a:lstStyle/>
                    <a:p>
                      <a:pPr marL="91440">
                        <a:lnSpc>
                          <a:spcPct val="100000"/>
                        </a:lnSpc>
                        <a:spcBef>
                          <a:spcPts val="190"/>
                        </a:spcBef>
                      </a:pPr>
                      <a:r>
                        <a:rPr sz="1800" spc="-50" dirty="0">
                          <a:latin typeface="Arial"/>
                          <a:cs typeface="Arial"/>
                        </a:rPr>
                        <a:t>4</a:t>
                      </a:r>
                      <a:endParaRPr sz="1800" dirty="0">
                        <a:latin typeface="Arial"/>
                        <a:cs typeface="Arial"/>
                      </a:endParaRPr>
                    </a:p>
                  </a:txBody>
                  <a:tcPr marL="0" marR="0" marT="2413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2075">
                        <a:lnSpc>
                          <a:spcPct val="100000"/>
                        </a:lnSpc>
                        <a:spcBef>
                          <a:spcPts val="200"/>
                        </a:spcBef>
                      </a:pPr>
                      <a:r>
                        <a:rPr sz="1600" dirty="0">
                          <a:latin typeface="Arial"/>
                          <a:cs typeface="Arial"/>
                        </a:rPr>
                        <a:t>ISO/CD</a:t>
                      </a:r>
                      <a:r>
                        <a:rPr sz="1600" spc="-70" dirty="0">
                          <a:latin typeface="Arial"/>
                          <a:cs typeface="Arial"/>
                        </a:rPr>
                        <a:t> </a:t>
                      </a:r>
                      <a:r>
                        <a:rPr sz="1600" spc="-20" dirty="0">
                          <a:latin typeface="Arial"/>
                          <a:cs typeface="Arial"/>
                        </a:rPr>
                        <a:t>17369</a:t>
                      </a:r>
                      <a:endParaRPr lang="en-US" sz="1600" spc="-20" dirty="0">
                        <a:latin typeface="Arial"/>
                        <a:cs typeface="Arial"/>
                      </a:endParaRPr>
                    </a:p>
                    <a:p>
                      <a:pPr marL="92075">
                        <a:lnSpc>
                          <a:spcPct val="100000"/>
                        </a:lnSpc>
                        <a:spcBef>
                          <a:spcPts val="200"/>
                        </a:spcBef>
                      </a:pPr>
                      <a:r>
                        <a:rPr lang="en-US" sz="1600" spc="-20" dirty="0">
                          <a:solidFill>
                            <a:srgbClr val="FF0000"/>
                          </a:solidFill>
                          <a:latin typeface="Arial"/>
                          <a:cs typeface="Arial"/>
                        </a:rPr>
                        <a:t>(SDMX: Statistical Data and Metadata)</a:t>
                      </a:r>
                      <a:endParaRPr sz="1600" dirty="0">
                        <a:solidFill>
                          <a:srgbClr val="FF0000"/>
                        </a:solidFill>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6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00"/>
                        </a:spcBef>
                      </a:pPr>
                      <a:r>
                        <a:rPr sz="1600" dirty="0">
                          <a:latin typeface="Arial"/>
                          <a:cs typeface="Arial"/>
                        </a:rPr>
                        <a:t>Ballot</a:t>
                      </a:r>
                      <a:r>
                        <a:rPr sz="1600" spc="-15" dirty="0">
                          <a:latin typeface="Arial"/>
                          <a:cs typeface="Arial"/>
                        </a:rPr>
                        <a:t> </a:t>
                      </a:r>
                      <a:r>
                        <a:rPr sz="1600" dirty="0">
                          <a:latin typeface="Arial"/>
                          <a:cs typeface="Arial"/>
                        </a:rPr>
                        <a:t>will</a:t>
                      </a:r>
                      <a:r>
                        <a:rPr sz="1600" spc="-5" dirty="0">
                          <a:latin typeface="Arial"/>
                          <a:cs typeface="Arial"/>
                        </a:rPr>
                        <a:t> </a:t>
                      </a:r>
                      <a:r>
                        <a:rPr sz="1600" dirty="0">
                          <a:latin typeface="Arial"/>
                          <a:cs typeface="Arial"/>
                        </a:rPr>
                        <a:t>close</a:t>
                      </a:r>
                      <a:r>
                        <a:rPr sz="1600" spc="-20" dirty="0">
                          <a:latin typeface="Arial"/>
                          <a:cs typeface="Arial"/>
                        </a:rPr>
                        <a:t> </a:t>
                      </a:r>
                      <a:r>
                        <a:rPr sz="1600" dirty="0">
                          <a:latin typeface="Arial"/>
                          <a:cs typeface="Arial"/>
                        </a:rPr>
                        <a:t>on</a:t>
                      </a:r>
                      <a:r>
                        <a:rPr sz="1600" spc="-20" dirty="0">
                          <a:latin typeface="Arial"/>
                          <a:cs typeface="Arial"/>
                        </a:rPr>
                        <a:t> </a:t>
                      </a:r>
                      <a:r>
                        <a:rPr sz="1600" dirty="0">
                          <a:latin typeface="Arial"/>
                          <a:cs typeface="Arial"/>
                        </a:rPr>
                        <a:t>15</a:t>
                      </a:r>
                      <a:r>
                        <a:rPr sz="1600" spc="-20" dirty="0">
                          <a:latin typeface="Arial"/>
                          <a:cs typeface="Arial"/>
                        </a:rPr>
                        <a:t> Nov.</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4"/>
                  </a:ext>
                </a:extLst>
              </a:tr>
              <a:tr h="370205">
                <a:tc>
                  <a:txBody>
                    <a:bodyPr/>
                    <a:lstStyle/>
                    <a:p>
                      <a:pPr marL="91440">
                        <a:lnSpc>
                          <a:spcPct val="100000"/>
                        </a:lnSpc>
                        <a:spcBef>
                          <a:spcPts val="195"/>
                        </a:spcBef>
                      </a:pPr>
                      <a:r>
                        <a:rPr sz="1800" spc="-50" dirty="0">
                          <a:latin typeface="Arial"/>
                          <a:cs typeface="Arial"/>
                        </a:rPr>
                        <a:t>5</a:t>
                      </a:r>
                      <a:endParaRPr sz="18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2075">
                        <a:lnSpc>
                          <a:spcPct val="100000"/>
                        </a:lnSpc>
                        <a:spcBef>
                          <a:spcPts val="204"/>
                        </a:spcBef>
                      </a:pPr>
                      <a:r>
                        <a:rPr sz="1600" dirty="0">
                          <a:latin typeface="Arial"/>
                          <a:cs typeface="Arial"/>
                        </a:rPr>
                        <a:t>ISO/CD</a:t>
                      </a:r>
                      <a:r>
                        <a:rPr sz="1600" spc="-70" dirty="0">
                          <a:latin typeface="Arial"/>
                          <a:cs typeface="Arial"/>
                        </a:rPr>
                        <a:t> </a:t>
                      </a:r>
                      <a:r>
                        <a:rPr sz="1600" spc="-20" dirty="0">
                          <a:latin typeface="Arial"/>
                          <a:cs typeface="Arial"/>
                        </a:rPr>
                        <a:t>22132</a:t>
                      </a:r>
                      <a:endParaRPr lang="en-US" sz="1600" spc="-20" dirty="0">
                        <a:latin typeface="Arial"/>
                        <a:cs typeface="Arial"/>
                      </a:endParaRPr>
                    </a:p>
                    <a:p>
                      <a:pPr marL="92075">
                        <a:lnSpc>
                          <a:spcPct val="100000"/>
                        </a:lnSpc>
                        <a:spcBef>
                          <a:spcPts val="204"/>
                        </a:spcBef>
                      </a:pPr>
                      <a:r>
                        <a:rPr lang="en-US" sz="1600" spc="-20" dirty="0">
                          <a:solidFill>
                            <a:srgbClr val="FF0000"/>
                          </a:solidFill>
                          <a:latin typeface="Arial"/>
                          <a:cs typeface="Arial"/>
                        </a:rPr>
                        <a:t>(Bar code)</a:t>
                      </a:r>
                      <a:endParaRPr sz="1600" dirty="0">
                        <a:solidFill>
                          <a:srgbClr val="FF0000"/>
                        </a:solidFill>
                        <a:latin typeface="Arial"/>
                        <a:cs typeface="Arial"/>
                      </a:endParaRPr>
                    </a:p>
                  </a:txBody>
                  <a:tcPr marL="0" marR="0" marT="26034"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600" dirty="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04"/>
                        </a:spcBef>
                      </a:pPr>
                      <a:r>
                        <a:rPr sz="1600" dirty="0">
                          <a:latin typeface="Arial"/>
                          <a:cs typeface="Arial"/>
                        </a:rPr>
                        <a:t>Ballot</a:t>
                      </a:r>
                      <a:r>
                        <a:rPr sz="1600" spc="-15" dirty="0">
                          <a:latin typeface="Arial"/>
                          <a:cs typeface="Arial"/>
                        </a:rPr>
                        <a:t> </a:t>
                      </a:r>
                      <a:r>
                        <a:rPr sz="1600" dirty="0">
                          <a:latin typeface="Arial"/>
                          <a:cs typeface="Arial"/>
                        </a:rPr>
                        <a:t>will</a:t>
                      </a:r>
                      <a:r>
                        <a:rPr sz="1600" spc="-5" dirty="0">
                          <a:latin typeface="Arial"/>
                          <a:cs typeface="Arial"/>
                        </a:rPr>
                        <a:t> </a:t>
                      </a:r>
                      <a:r>
                        <a:rPr sz="1600" dirty="0">
                          <a:latin typeface="Arial"/>
                          <a:cs typeface="Arial"/>
                        </a:rPr>
                        <a:t>close</a:t>
                      </a:r>
                      <a:r>
                        <a:rPr sz="1600" spc="-20" dirty="0">
                          <a:latin typeface="Arial"/>
                          <a:cs typeface="Arial"/>
                        </a:rPr>
                        <a:t> </a:t>
                      </a:r>
                      <a:r>
                        <a:rPr sz="1600" dirty="0">
                          <a:latin typeface="Arial"/>
                          <a:cs typeface="Arial"/>
                        </a:rPr>
                        <a:t>on</a:t>
                      </a:r>
                      <a:r>
                        <a:rPr sz="1600" spc="-20" dirty="0">
                          <a:latin typeface="Arial"/>
                          <a:cs typeface="Arial"/>
                        </a:rPr>
                        <a:t> </a:t>
                      </a:r>
                      <a:r>
                        <a:rPr sz="1600" dirty="0">
                          <a:latin typeface="Arial"/>
                          <a:cs typeface="Arial"/>
                        </a:rPr>
                        <a:t>15</a:t>
                      </a:r>
                      <a:r>
                        <a:rPr sz="1600" spc="-20" dirty="0">
                          <a:latin typeface="Arial"/>
                          <a:cs typeface="Arial"/>
                        </a:rPr>
                        <a:t> Nov.</a:t>
                      </a:r>
                      <a:endParaRPr sz="1600" dirty="0">
                        <a:latin typeface="Arial"/>
                        <a:cs typeface="Arial"/>
                      </a:endParaRPr>
                    </a:p>
                  </a:txBody>
                  <a:tcPr marL="0" marR="0" marT="26034"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5"/>
                  </a:ext>
                </a:extLst>
              </a:tr>
            </a:tbl>
          </a:graphicData>
        </a:graphic>
      </p:graphicFrame>
      <p:graphicFrame>
        <p:nvGraphicFramePr>
          <p:cNvPr id="4" name="object 3">
            <a:extLst>
              <a:ext uri="{FF2B5EF4-FFF2-40B4-BE49-F238E27FC236}">
                <a16:creationId xmlns:a16="http://schemas.microsoft.com/office/drawing/2014/main" id="{0FC254A8-8326-DEC6-7180-E352758B9CE5}"/>
              </a:ext>
            </a:extLst>
          </p:cNvPr>
          <p:cNvGraphicFramePr>
            <a:graphicFrameLocks noGrp="1"/>
          </p:cNvGraphicFramePr>
          <p:nvPr>
            <p:extLst>
              <p:ext uri="{D42A27DB-BD31-4B8C-83A1-F6EECF244321}">
                <p14:modId xmlns:p14="http://schemas.microsoft.com/office/powerpoint/2010/main" val="2455614473"/>
              </p:ext>
            </p:extLst>
          </p:nvPr>
        </p:nvGraphicFramePr>
        <p:xfrm>
          <a:off x="451803" y="4871271"/>
          <a:ext cx="11288394" cy="1920240"/>
        </p:xfrm>
        <a:graphic>
          <a:graphicData uri="http://schemas.openxmlformats.org/drawingml/2006/table">
            <a:tbl>
              <a:tblPr firstRow="1" bandRow="1">
                <a:tableStyleId>{2D5ABB26-0587-4C30-8999-92F81FD0307C}</a:tableStyleId>
              </a:tblPr>
              <a:tblGrid>
                <a:gridCol w="704215">
                  <a:extLst>
                    <a:ext uri="{9D8B030D-6E8A-4147-A177-3AD203B41FA5}">
                      <a16:colId xmlns:a16="http://schemas.microsoft.com/office/drawing/2014/main" val="20000"/>
                    </a:ext>
                  </a:extLst>
                </a:gridCol>
                <a:gridCol w="2450465">
                  <a:extLst>
                    <a:ext uri="{9D8B030D-6E8A-4147-A177-3AD203B41FA5}">
                      <a16:colId xmlns:a16="http://schemas.microsoft.com/office/drawing/2014/main" val="20001"/>
                    </a:ext>
                  </a:extLst>
                </a:gridCol>
                <a:gridCol w="1475739">
                  <a:extLst>
                    <a:ext uri="{9D8B030D-6E8A-4147-A177-3AD203B41FA5}">
                      <a16:colId xmlns:a16="http://schemas.microsoft.com/office/drawing/2014/main" val="20002"/>
                    </a:ext>
                  </a:extLst>
                </a:gridCol>
                <a:gridCol w="1894205">
                  <a:extLst>
                    <a:ext uri="{9D8B030D-6E8A-4147-A177-3AD203B41FA5}">
                      <a16:colId xmlns:a16="http://schemas.microsoft.com/office/drawing/2014/main" val="20003"/>
                    </a:ext>
                  </a:extLst>
                </a:gridCol>
                <a:gridCol w="4763770">
                  <a:extLst>
                    <a:ext uri="{9D8B030D-6E8A-4147-A177-3AD203B41FA5}">
                      <a16:colId xmlns:a16="http://schemas.microsoft.com/office/drawing/2014/main" val="20004"/>
                    </a:ext>
                  </a:extLst>
                </a:gridCol>
              </a:tblGrid>
              <a:tr h="370205">
                <a:tc>
                  <a:txBody>
                    <a:bodyPr/>
                    <a:lstStyle/>
                    <a:p>
                      <a:pPr marL="91440">
                        <a:lnSpc>
                          <a:spcPct val="100000"/>
                        </a:lnSpc>
                        <a:spcBef>
                          <a:spcPts val="195"/>
                        </a:spcBef>
                      </a:pP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dirty="0">
                          <a:solidFill>
                            <a:srgbClr val="FFFFFF"/>
                          </a:solidFill>
                          <a:latin typeface="Arial"/>
                          <a:cs typeface="Arial"/>
                        </a:rPr>
                        <a:t>Project</a:t>
                      </a:r>
                      <a:r>
                        <a:rPr sz="1600" b="1" spc="-70" dirty="0">
                          <a:solidFill>
                            <a:srgbClr val="FFFFFF"/>
                          </a:solidFill>
                          <a:latin typeface="Arial"/>
                          <a:cs typeface="Arial"/>
                        </a:rPr>
                        <a:t> </a:t>
                      </a:r>
                      <a:r>
                        <a:rPr sz="1600" b="1" spc="-10" dirty="0">
                          <a:solidFill>
                            <a:srgbClr val="FFFFFF"/>
                          </a:solidFill>
                          <a:latin typeface="Arial"/>
                          <a:cs typeface="Arial"/>
                        </a:rPr>
                        <a:t>number</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spc="-20" dirty="0">
                          <a:solidFill>
                            <a:srgbClr val="FFFFFF"/>
                          </a:solidFill>
                          <a:latin typeface="Arial"/>
                          <a:cs typeface="Arial"/>
                        </a:rPr>
                        <a:t>Voting</a:t>
                      </a:r>
                      <a:r>
                        <a:rPr sz="1600" b="1" spc="-50" dirty="0">
                          <a:solidFill>
                            <a:srgbClr val="FFFFFF"/>
                          </a:solidFill>
                          <a:latin typeface="Arial"/>
                          <a:cs typeface="Arial"/>
                        </a:rPr>
                        <a:t> </a:t>
                      </a:r>
                      <a:r>
                        <a:rPr sz="1600" b="1" spc="-10" dirty="0">
                          <a:solidFill>
                            <a:srgbClr val="FFFFFF"/>
                          </a:solidFill>
                          <a:latin typeface="Arial"/>
                          <a:cs typeface="Arial"/>
                        </a:rPr>
                        <a:t>result</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dirty="0">
                          <a:solidFill>
                            <a:srgbClr val="FFFFFF"/>
                          </a:solidFill>
                          <a:latin typeface="Arial"/>
                          <a:cs typeface="Arial"/>
                        </a:rPr>
                        <a:t>Document</a:t>
                      </a:r>
                      <a:r>
                        <a:rPr sz="1600" b="1" spc="-80" dirty="0">
                          <a:solidFill>
                            <a:srgbClr val="FFFFFF"/>
                          </a:solidFill>
                          <a:latin typeface="Arial"/>
                          <a:cs typeface="Arial"/>
                        </a:rPr>
                        <a:t> </a:t>
                      </a: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spc="-20" dirty="0">
                          <a:solidFill>
                            <a:srgbClr val="FFFFFF"/>
                          </a:solidFill>
                          <a:latin typeface="Arial"/>
                          <a:cs typeface="Arial"/>
                        </a:rPr>
                        <a:t>Note</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extLst>
                  <a:ext uri="{0D108BD9-81ED-4DB2-BD59-A6C34878D82A}">
                    <a16:rowId xmlns:a16="http://schemas.microsoft.com/office/drawing/2014/main" val="10000"/>
                  </a:ext>
                </a:extLst>
              </a:tr>
              <a:tr h="542925">
                <a:tc>
                  <a:txBody>
                    <a:bodyPr/>
                    <a:lstStyle/>
                    <a:p>
                      <a:pPr marL="91440">
                        <a:lnSpc>
                          <a:spcPct val="100000"/>
                        </a:lnSpc>
                        <a:spcBef>
                          <a:spcPts val="195"/>
                        </a:spcBef>
                      </a:pPr>
                      <a:r>
                        <a:rPr sz="1800" spc="-50" dirty="0">
                          <a:latin typeface="Arial"/>
                          <a:cs typeface="Arial"/>
                        </a:rPr>
                        <a:t>1</a:t>
                      </a:r>
                      <a:endParaRPr sz="18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dirty="0">
                          <a:latin typeface="Arial"/>
                          <a:cs typeface="Arial"/>
                        </a:rPr>
                        <a:t>ISO/DIS</a:t>
                      </a:r>
                      <a:r>
                        <a:rPr sz="1600" spc="-20" dirty="0">
                          <a:latin typeface="Arial"/>
                          <a:cs typeface="Arial"/>
                        </a:rPr>
                        <a:t> </a:t>
                      </a:r>
                      <a:r>
                        <a:rPr sz="1600" spc="-10" dirty="0">
                          <a:latin typeface="Arial"/>
                          <a:cs typeface="Arial"/>
                        </a:rPr>
                        <a:t>14533-</a:t>
                      </a:r>
                      <a:r>
                        <a:rPr sz="1600" dirty="0">
                          <a:latin typeface="Arial"/>
                          <a:cs typeface="Arial"/>
                        </a:rPr>
                        <a:t>3</a:t>
                      </a:r>
                      <a:r>
                        <a:rPr sz="1600" spc="-20" dirty="0">
                          <a:latin typeface="Arial"/>
                          <a:cs typeface="Arial"/>
                        </a:rPr>
                        <a:t> </a:t>
                      </a:r>
                      <a:r>
                        <a:rPr sz="1600" spc="-10" dirty="0">
                          <a:latin typeface="Arial"/>
                          <a:cs typeface="Arial"/>
                        </a:rPr>
                        <a:t>(ed2)</a:t>
                      </a:r>
                      <a:endParaRPr lang="en-US" sz="1600" spc="-10" dirty="0">
                        <a:latin typeface="Arial"/>
                        <a:cs typeface="Arial"/>
                      </a:endParaRPr>
                    </a:p>
                    <a:p>
                      <a:pPr marL="90805">
                        <a:lnSpc>
                          <a:spcPct val="100000"/>
                        </a:lnSpc>
                        <a:spcBef>
                          <a:spcPts val="210"/>
                        </a:spcBef>
                      </a:pPr>
                      <a:r>
                        <a:rPr lang="en-US" altLang="ja-JP" sz="1600" dirty="0">
                          <a:solidFill>
                            <a:srgbClr val="FF0000"/>
                          </a:solidFill>
                          <a:latin typeface="Arial"/>
                          <a:cs typeface="Arial"/>
                        </a:rPr>
                        <a:t>(Long term  signature – PDF)</a:t>
                      </a: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spc="-10" dirty="0">
                          <a:latin typeface="Arial"/>
                          <a:cs typeface="Arial"/>
                        </a:rPr>
                        <a:t>Approved</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spc="-10" dirty="0">
                          <a:latin typeface="Arial"/>
                          <a:cs typeface="Arial"/>
                        </a:rPr>
                        <a:t>N1557(Form13)</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marR="262255">
                        <a:lnSpc>
                          <a:spcPts val="1780"/>
                        </a:lnSpc>
                        <a:spcBef>
                          <a:spcPts val="370"/>
                        </a:spcBef>
                      </a:pPr>
                      <a:r>
                        <a:rPr sz="1600" dirty="0">
                          <a:latin typeface="Arial"/>
                          <a:cs typeface="Arial"/>
                        </a:rPr>
                        <a:t>comments</a:t>
                      </a:r>
                      <a:r>
                        <a:rPr sz="1600" spc="-60" dirty="0">
                          <a:latin typeface="Arial"/>
                          <a:cs typeface="Arial"/>
                        </a:rPr>
                        <a:t> </a:t>
                      </a:r>
                      <a:r>
                        <a:rPr sz="1600" dirty="0">
                          <a:latin typeface="Arial"/>
                          <a:cs typeface="Arial"/>
                        </a:rPr>
                        <a:t>from</a:t>
                      </a:r>
                      <a:r>
                        <a:rPr sz="1600" spc="-40" dirty="0">
                          <a:latin typeface="Arial"/>
                          <a:cs typeface="Arial"/>
                        </a:rPr>
                        <a:t> </a:t>
                      </a:r>
                      <a:r>
                        <a:rPr sz="1600" dirty="0">
                          <a:latin typeface="Arial"/>
                          <a:cs typeface="Arial"/>
                        </a:rPr>
                        <a:t>JISC</a:t>
                      </a:r>
                      <a:r>
                        <a:rPr sz="1600" spc="-50" dirty="0">
                          <a:latin typeface="Arial"/>
                          <a:cs typeface="Arial"/>
                        </a:rPr>
                        <a:t> </a:t>
                      </a:r>
                      <a:r>
                        <a:rPr sz="1600" dirty="0">
                          <a:latin typeface="Arial"/>
                          <a:cs typeface="Arial"/>
                        </a:rPr>
                        <a:t>and</a:t>
                      </a:r>
                      <a:r>
                        <a:rPr sz="1600" spc="-50" dirty="0">
                          <a:latin typeface="Arial"/>
                          <a:cs typeface="Arial"/>
                        </a:rPr>
                        <a:t> </a:t>
                      </a:r>
                      <a:r>
                        <a:rPr sz="1600" dirty="0">
                          <a:latin typeface="Arial"/>
                          <a:cs typeface="Arial"/>
                        </a:rPr>
                        <a:t>ISO/CS</a:t>
                      </a:r>
                      <a:r>
                        <a:rPr sz="1600" spc="-40" dirty="0">
                          <a:latin typeface="Arial"/>
                          <a:cs typeface="Arial"/>
                        </a:rPr>
                        <a:t> </a:t>
                      </a:r>
                      <a:r>
                        <a:rPr sz="1600" dirty="0">
                          <a:latin typeface="Arial"/>
                          <a:cs typeface="Arial"/>
                        </a:rPr>
                        <a:t>were</a:t>
                      </a:r>
                      <a:r>
                        <a:rPr sz="1600" spc="-40" dirty="0">
                          <a:latin typeface="Arial"/>
                          <a:cs typeface="Arial"/>
                        </a:rPr>
                        <a:t> </a:t>
                      </a:r>
                      <a:r>
                        <a:rPr sz="1600" spc="-10" dirty="0">
                          <a:latin typeface="Arial"/>
                          <a:cs typeface="Arial"/>
                        </a:rPr>
                        <a:t>received. </a:t>
                      </a:r>
                      <a:r>
                        <a:rPr sz="1600" dirty="0">
                          <a:latin typeface="Arial"/>
                          <a:cs typeface="Arial"/>
                        </a:rPr>
                        <a:t>N1581</a:t>
                      </a:r>
                      <a:r>
                        <a:rPr sz="1600" spc="-45" dirty="0">
                          <a:latin typeface="Arial"/>
                          <a:cs typeface="Arial"/>
                        </a:rPr>
                        <a:t> </a:t>
                      </a:r>
                      <a:r>
                        <a:rPr sz="1600" dirty="0">
                          <a:latin typeface="Arial"/>
                          <a:cs typeface="Arial"/>
                        </a:rPr>
                        <a:t>is</a:t>
                      </a:r>
                      <a:r>
                        <a:rPr sz="1600" spc="-35" dirty="0">
                          <a:latin typeface="Arial"/>
                          <a:cs typeface="Arial"/>
                        </a:rPr>
                        <a:t> </a:t>
                      </a:r>
                      <a:r>
                        <a:rPr sz="1600" dirty="0">
                          <a:latin typeface="Arial"/>
                          <a:cs typeface="Arial"/>
                        </a:rPr>
                        <a:t>the</a:t>
                      </a:r>
                      <a:r>
                        <a:rPr sz="1600" spc="-40" dirty="0">
                          <a:latin typeface="Arial"/>
                          <a:cs typeface="Arial"/>
                        </a:rPr>
                        <a:t> </a:t>
                      </a:r>
                      <a:r>
                        <a:rPr sz="1600" dirty="0">
                          <a:latin typeface="Arial"/>
                          <a:cs typeface="Arial"/>
                        </a:rPr>
                        <a:t>comments</a:t>
                      </a:r>
                      <a:r>
                        <a:rPr sz="1600" spc="-35" dirty="0">
                          <a:latin typeface="Arial"/>
                          <a:cs typeface="Arial"/>
                        </a:rPr>
                        <a:t> </a:t>
                      </a:r>
                      <a:r>
                        <a:rPr sz="1600" spc="-10" dirty="0">
                          <a:latin typeface="Arial"/>
                          <a:cs typeface="Arial"/>
                        </a:rPr>
                        <a:t>disposition</a:t>
                      </a:r>
                      <a:endParaRPr sz="1600">
                        <a:latin typeface="Arial"/>
                        <a:cs typeface="Arial"/>
                      </a:endParaRPr>
                    </a:p>
                  </a:txBody>
                  <a:tcPr marL="0" marR="0" marT="4699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1"/>
                  </a:ext>
                </a:extLst>
              </a:tr>
              <a:tr h="768350">
                <a:tc>
                  <a:txBody>
                    <a:bodyPr/>
                    <a:lstStyle/>
                    <a:p>
                      <a:pPr marL="91440">
                        <a:lnSpc>
                          <a:spcPct val="100000"/>
                        </a:lnSpc>
                        <a:spcBef>
                          <a:spcPts val="190"/>
                        </a:spcBef>
                      </a:pPr>
                      <a:r>
                        <a:rPr sz="1800" spc="-50" dirty="0">
                          <a:latin typeface="Arial"/>
                          <a:cs typeface="Arial"/>
                        </a:rPr>
                        <a:t>2</a:t>
                      </a:r>
                      <a:endParaRPr sz="1800">
                        <a:latin typeface="Arial"/>
                        <a:cs typeface="Arial"/>
                      </a:endParaRPr>
                    </a:p>
                  </a:txBody>
                  <a:tcPr marL="0" marR="0" marT="2413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00"/>
                        </a:spcBef>
                      </a:pPr>
                      <a:r>
                        <a:rPr sz="1600" dirty="0">
                          <a:latin typeface="Arial"/>
                          <a:cs typeface="Arial"/>
                        </a:rPr>
                        <a:t>ISO/DIS</a:t>
                      </a:r>
                      <a:r>
                        <a:rPr sz="1600" spc="-75" dirty="0">
                          <a:latin typeface="Arial"/>
                          <a:cs typeface="Arial"/>
                        </a:rPr>
                        <a:t> </a:t>
                      </a:r>
                      <a:r>
                        <a:rPr sz="1600" spc="-20" dirty="0">
                          <a:latin typeface="Arial"/>
                          <a:cs typeface="Arial"/>
                        </a:rPr>
                        <a:t>5909</a:t>
                      </a:r>
                      <a:endParaRPr lang="en-US" sz="1600" spc="-20" dirty="0">
                        <a:latin typeface="Arial"/>
                        <a:cs typeface="Arial"/>
                      </a:endParaRPr>
                    </a:p>
                    <a:p>
                      <a:pPr marL="90805">
                        <a:lnSpc>
                          <a:spcPct val="100000"/>
                        </a:lnSpc>
                        <a:spcBef>
                          <a:spcPts val="200"/>
                        </a:spcBef>
                      </a:pPr>
                      <a:r>
                        <a:rPr lang="en-US" sz="1600" spc="-20" dirty="0">
                          <a:solidFill>
                            <a:srgbClr val="FF0000"/>
                          </a:solidFill>
                          <a:latin typeface="Arial"/>
                          <a:cs typeface="Arial"/>
                        </a:rPr>
                        <a:t>(</a:t>
                      </a:r>
                      <a:r>
                        <a:rPr lang="en-US" sz="1600" spc="-20" dirty="0" err="1">
                          <a:solidFill>
                            <a:srgbClr val="FF0000"/>
                          </a:solidFill>
                          <a:latin typeface="Arial"/>
                          <a:cs typeface="Arial"/>
                        </a:rPr>
                        <a:t>eBL</a:t>
                      </a:r>
                      <a:r>
                        <a:rPr lang="en-US" sz="1600" spc="-20" dirty="0">
                          <a:solidFill>
                            <a:srgbClr val="FF0000"/>
                          </a:solidFill>
                          <a:latin typeface="Arial"/>
                          <a:cs typeface="Arial"/>
                        </a:rPr>
                        <a:t>)</a:t>
                      </a:r>
                      <a:endParaRPr sz="1600" dirty="0">
                        <a:solidFill>
                          <a:srgbClr val="FF0000"/>
                        </a:solidFill>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00"/>
                        </a:spcBef>
                      </a:pPr>
                      <a:r>
                        <a:rPr sz="1600" spc="-10" dirty="0">
                          <a:latin typeface="Arial"/>
                          <a:cs typeface="Arial"/>
                        </a:rPr>
                        <a:t>Approved</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00"/>
                        </a:spcBef>
                      </a:pPr>
                      <a:r>
                        <a:rPr sz="1600" dirty="0">
                          <a:latin typeface="Arial"/>
                          <a:cs typeface="Arial"/>
                        </a:rPr>
                        <a:t>N1584</a:t>
                      </a:r>
                      <a:r>
                        <a:rPr sz="1600" spc="-40" dirty="0">
                          <a:latin typeface="Arial"/>
                          <a:cs typeface="Arial"/>
                        </a:rPr>
                        <a:t> </a:t>
                      </a:r>
                      <a:r>
                        <a:rPr sz="1600" spc="-10" dirty="0">
                          <a:latin typeface="Arial"/>
                          <a:cs typeface="Arial"/>
                        </a:rPr>
                        <a:t>(Form13)</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marR="106680">
                        <a:lnSpc>
                          <a:spcPts val="1780"/>
                        </a:lnSpc>
                        <a:spcBef>
                          <a:spcPts val="375"/>
                        </a:spcBef>
                      </a:pPr>
                      <a:r>
                        <a:rPr sz="1600" dirty="0">
                          <a:latin typeface="Arial"/>
                          <a:cs typeface="Arial"/>
                        </a:rPr>
                        <a:t>Comments</a:t>
                      </a:r>
                      <a:r>
                        <a:rPr sz="1600" spc="-70" dirty="0">
                          <a:latin typeface="Arial"/>
                          <a:cs typeface="Arial"/>
                        </a:rPr>
                        <a:t> </a:t>
                      </a:r>
                      <a:r>
                        <a:rPr sz="1600" dirty="0">
                          <a:latin typeface="Arial"/>
                          <a:cs typeface="Arial"/>
                        </a:rPr>
                        <a:t>from</a:t>
                      </a:r>
                      <a:r>
                        <a:rPr sz="1600" spc="-45" dirty="0">
                          <a:latin typeface="Arial"/>
                          <a:cs typeface="Arial"/>
                        </a:rPr>
                        <a:t> </a:t>
                      </a:r>
                      <a:r>
                        <a:rPr sz="1600" spc="-10" dirty="0">
                          <a:latin typeface="Arial"/>
                          <a:cs typeface="Arial"/>
                        </a:rPr>
                        <a:t>DCSA</a:t>
                      </a:r>
                      <a:r>
                        <a:rPr sz="1600" spc="-100" dirty="0">
                          <a:latin typeface="Arial"/>
                          <a:cs typeface="Arial"/>
                        </a:rPr>
                        <a:t> </a:t>
                      </a:r>
                      <a:r>
                        <a:rPr sz="1600" dirty="0">
                          <a:latin typeface="Arial"/>
                          <a:cs typeface="Arial"/>
                        </a:rPr>
                        <a:t>and</a:t>
                      </a:r>
                      <a:r>
                        <a:rPr sz="1600" spc="-50" dirty="0">
                          <a:latin typeface="Arial"/>
                          <a:cs typeface="Arial"/>
                        </a:rPr>
                        <a:t> </a:t>
                      </a:r>
                      <a:r>
                        <a:rPr sz="1600" dirty="0">
                          <a:latin typeface="Arial"/>
                          <a:cs typeface="Arial"/>
                        </a:rPr>
                        <a:t>ISO/CS</a:t>
                      </a:r>
                      <a:r>
                        <a:rPr sz="1600" spc="-45" dirty="0">
                          <a:latin typeface="Arial"/>
                          <a:cs typeface="Arial"/>
                        </a:rPr>
                        <a:t> </a:t>
                      </a:r>
                      <a:r>
                        <a:rPr sz="1600" dirty="0">
                          <a:latin typeface="Arial"/>
                          <a:cs typeface="Arial"/>
                        </a:rPr>
                        <a:t>were</a:t>
                      </a:r>
                      <a:r>
                        <a:rPr sz="1600" spc="-50" dirty="0">
                          <a:latin typeface="Arial"/>
                          <a:cs typeface="Arial"/>
                        </a:rPr>
                        <a:t> </a:t>
                      </a:r>
                      <a:r>
                        <a:rPr sz="1600" spc="-10" dirty="0">
                          <a:latin typeface="Arial"/>
                          <a:cs typeface="Arial"/>
                        </a:rPr>
                        <a:t>received, </a:t>
                      </a:r>
                      <a:r>
                        <a:rPr sz="1600" dirty="0">
                          <a:latin typeface="Arial"/>
                          <a:cs typeface="Arial"/>
                        </a:rPr>
                        <a:t>including</a:t>
                      </a:r>
                      <a:r>
                        <a:rPr sz="1600" spc="-45" dirty="0">
                          <a:latin typeface="Arial"/>
                          <a:cs typeface="Arial"/>
                        </a:rPr>
                        <a:t> </a:t>
                      </a:r>
                      <a:r>
                        <a:rPr sz="1600" dirty="0">
                          <a:latin typeface="Arial"/>
                          <a:cs typeface="Arial"/>
                        </a:rPr>
                        <a:t>technical</a:t>
                      </a:r>
                      <a:r>
                        <a:rPr sz="1600" spc="-30" dirty="0">
                          <a:latin typeface="Arial"/>
                          <a:cs typeface="Arial"/>
                        </a:rPr>
                        <a:t> </a:t>
                      </a:r>
                      <a:r>
                        <a:rPr sz="1600" spc="-10" dirty="0">
                          <a:latin typeface="Arial"/>
                          <a:cs typeface="Arial"/>
                        </a:rPr>
                        <a:t>comments.</a:t>
                      </a:r>
                      <a:endParaRPr sz="1600" dirty="0">
                        <a:latin typeface="Arial"/>
                        <a:cs typeface="Arial"/>
                      </a:endParaRPr>
                    </a:p>
                    <a:p>
                      <a:pPr marL="90805">
                        <a:lnSpc>
                          <a:spcPts val="1735"/>
                        </a:lnSpc>
                      </a:pPr>
                      <a:r>
                        <a:rPr sz="1600" dirty="0">
                          <a:latin typeface="Arial"/>
                          <a:cs typeface="Arial"/>
                        </a:rPr>
                        <a:t>N1595</a:t>
                      </a:r>
                      <a:r>
                        <a:rPr sz="1600" spc="-35" dirty="0">
                          <a:latin typeface="Arial"/>
                          <a:cs typeface="Arial"/>
                        </a:rPr>
                        <a:t> </a:t>
                      </a:r>
                      <a:r>
                        <a:rPr sz="1600" dirty="0">
                          <a:latin typeface="Arial"/>
                          <a:cs typeface="Arial"/>
                        </a:rPr>
                        <a:t>is</a:t>
                      </a:r>
                      <a:r>
                        <a:rPr sz="1600" spc="-30" dirty="0">
                          <a:latin typeface="Arial"/>
                          <a:cs typeface="Arial"/>
                        </a:rPr>
                        <a:t> </a:t>
                      </a:r>
                      <a:r>
                        <a:rPr sz="1600" dirty="0">
                          <a:latin typeface="Arial"/>
                          <a:cs typeface="Arial"/>
                        </a:rPr>
                        <a:t>the</a:t>
                      </a:r>
                      <a:r>
                        <a:rPr sz="1600" spc="-30" dirty="0">
                          <a:latin typeface="Arial"/>
                          <a:cs typeface="Arial"/>
                        </a:rPr>
                        <a:t> </a:t>
                      </a:r>
                      <a:r>
                        <a:rPr sz="1600" dirty="0">
                          <a:latin typeface="Arial"/>
                          <a:cs typeface="Arial"/>
                        </a:rPr>
                        <a:t>disposition</a:t>
                      </a:r>
                      <a:r>
                        <a:rPr sz="1600" spc="-25" dirty="0">
                          <a:latin typeface="Arial"/>
                          <a:cs typeface="Arial"/>
                        </a:rPr>
                        <a:t> </a:t>
                      </a:r>
                      <a:r>
                        <a:rPr sz="1600" dirty="0">
                          <a:latin typeface="Arial"/>
                          <a:cs typeface="Arial"/>
                        </a:rPr>
                        <a:t>of</a:t>
                      </a:r>
                      <a:r>
                        <a:rPr sz="1600" spc="-30" dirty="0">
                          <a:latin typeface="Arial"/>
                          <a:cs typeface="Arial"/>
                        </a:rPr>
                        <a:t> </a:t>
                      </a:r>
                      <a:r>
                        <a:rPr sz="1600" dirty="0">
                          <a:latin typeface="Arial"/>
                          <a:cs typeface="Arial"/>
                        </a:rPr>
                        <a:t>received</a:t>
                      </a:r>
                      <a:r>
                        <a:rPr sz="1600" spc="-30" dirty="0">
                          <a:latin typeface="Arial"/>
                          <a:cs typeface="Arial"/>
                        </a:rPr>
                        <a:t> </a:t>
                      </a:r>
                      <a:r>
                        <a:rPr sz="1600" spc="-10" dirty="0">
                          <a:latin typeface="Arial"/>
                          <a:cs typeface="Arial"/>
                        </a:rPr>
                        <a:t>comments.</a:t>
                      </a:r>
                      <a:endParaRPr sz="1600" dirty="0">
                        <a:latin typeface="Arial"/>
                        <a:cs typeface="Arial"/>
                      </a:endParaRPr>
                    </a:p>
                  </a:txBody>
                  <a:tcPr marL="0" marR="0" marT="4762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2"/>
                  </a:ext>
                </a:extLst>
              </a:tr>
            </a:tbl>
          </a:graphicData>
        </a:graphic>
      </p:graphicFrame>
      <p:sp>
        <p:nvSpPr>
          <p:cNvPr id="5" name="テキスト ボックス 4">
            <a:extLst>
              <a:ext uri="{FF2B5EF4-FFF2-40B4-BE49-F238E27FC236}">
                <a16:creationId xmlns:a16="http://schemas.microsoft.com/office/drawing/2014/main" id="{2C5B017C-D0A3-F854-8EF0-0BE5145AF13F}"/>
              </a:ext>
            </a:extLst>
          </p:cNvPr>
          <p:cNvSpPr txBox="1"/>
          <p:nvPr/>
        </p:nvSpPr>
        <p:spPr>
          <a:xfrm>
            <a:off x="314363" y="4348051"/>
            <a:ext cx="3576150" cy="523220"/>
          </a:xfrm>
          <a:prstGeom prst="rect">
            <a:avLst/>
          </a:prstGeom>
          <a:noFill/>
        </p:spPr>
        <p:txBody>
          <a:bodyPr wrap="square" rtlCol="0">
            <a:spAutoFit/>
          </a:bodyPr>
          <a:lstStyle/>
          <a:p>
            <a:r>
              <a:rPr kumimoji="1" lang="en-US" altLang="ja-JP" sz="2800" b="1" dirty="0"/>
              <a:t>DIS Ballot</a:t>
            </a:r>
            <a:endParaRPr kumimoji="1" lang="ja-JP" altLang="en-US" sz="2800" b="1" dirty="0"/>
          </a:p>
        </p:txBody>
      </p:sp>
    </p:spTree>
    <p:extLst>
      <p:ext uri="{BB962C8B-B14F-4D97-AF65-F5344CB8AC3E}">
        <p14:creationId xmlns:p14="http://schemas.microsoft.com/office/powerpoint/2010/main" val="119927475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F288C1E2-2D64-209B-A323-434DBEB92EB6}"/>
              </a:ext>
            </a:extLst>
          </p:cNvPr>
          <p:cNvSpPr txBox="1"/>
          <p:nvPr/>
        </p:nvSpPr>
        <p:spPr>
          <a:xfrm>
            <a:off x="497457" y="385313"/>
            <a:ext cx="2760452" cy="523220"/>
          </a:xfrm>
          <a:prstGeom prst="rect">
            <a:avLst/>
          </a:prstGeom>
          <a:noFill/>
        </p:spPr>
        <p:txBody>
          <a:bodyPr wrap="square" rtlCol="0">
            <a:spAutoFit/>
          </a:bodyPr>
          <a:lstStyle/>
          <a:p>
            <a:r>
              <a:rPr lang="en-US" altLang="ja-JP" sz="2800" b="1" dirty="0"/>
              <a:t>DIS</a:t>
            </a:r>
            <a:r>
              <a:rPr kumimoji="1" lang="en-US" altLang="ja-JP" sz="2800" b="1" dirty="0"/>
              <a:t> Ballot</a:t>
            </a:r>
            <a:endParaRPr kumimoji="1" lang="ja-JP" altLang="en-US" sz="2800" b="1" dirty="0"/>
          </a:p>
        </p:txBody>
      </p:sp>
      <p:sp>
        <p:nvSpPr>
          <p:cNvPr id="6" name="テキスト ボックス 5">
            <a:extLst>
              <a:ext uri="{FF2B5EF4-FFF2-40B4-BE49-F238E27FC236}">
                <a16:creationId xmlns:a16="http://schemas.microsoft.com/office/drawing/2014/main" id="{D6D52C23-45A9-10AC-9C5A-929812FABA14}"/>
              </a:ext>
            </a:extLst>
          </p:cNvPr>
          <p:cNvSpPr txBox="1"/>
          <p:nvPr/>
        </p:nvSpPr>
        <p:spPr>
          <a:xfrm>
            <a:off x="497457" y="3506008"/>
            <a:ext cx="2760452" cy="523220"/>
          </a:xfrm>
          <a:prstGeom prst="rect">
            <a:avLst/>
          </a:prstGeom>
          <a:noFill/>
        </p:spPr>
        <p:txBody>
          <a:bodyPr wrap="square" rtlCol="0">
            <a:spAutoFit/>
          </a:bodyPr>
          <a:lstStyle/>
          <a:p>
            <a:r>
              <a:rPr lang="en-US" altLang="ja-JP" sz="2800" b="1" dirty="0"/>
              <a:t>FDIS</a:t>
            </a:r>
            <a:r>
              <a:rPr kumimoji="1" lang="en-US" altLang="ja-JP" sz="2800" b="1" dirty="0"/>
              <a:t> Ballot</a:t>
            </a:r>
            <a:endParaRPr kumimoji="1" lang="ja-JP" altLang="en-US" sz="2800" b="1" dirty="0"/>
          </a:p>
        </p:txBody>
      </p:sp>
      <p:graphicFrame>
        <p:nvGraphicFramePr>
          <p:cNvPr id="4" name="object 3">
            <a:extLst>
              <a:ext uri="{FF2B5EF4-FFF2-40B4-BE49-F238E27FC236}">
                <a16:creationId xmlns:a16="http://schemas.microsoft.com/office/drawing/2014/main" id="{12AFD68F-2570-3FF3-2208-085C97B5A3C2}"/>
              </a:ext>
            </a:extLst>
          </p:cNvPr>
          <p:cNvGraphicFramePr>
            <a:graphicFrameLocks noGrp="1"/>
          </p:cNvGraphicFramePr>
          <p:nvPr>
            <p:extLst>
              <p:ext uri="{D42A27DB-BD31-4B8C-83A1-F6EECF244321}">
                <p14:modId xmlns:p14="http://schemas.microsoft.com/office/powerpoint/2010/main" val="2036594120"/>
              </p:ext>
            </p:extLst>
          </p:nvPr>
        </p:nvGraphicFramePr>
        <p:xfrm>
          <a:off x="321279" y="908533"/>
          <a:ext cx="11288394" cy="1920240"/>
        </p:xfrm>
        <a:graphic>
          <a:graphicData uri="http://schemas.openxmlformats.org/drawingml/2006/table">
            <a:tbl>
              <a:tblPr firstRow="1" bandRow="1">
                <a:tableStyleId>{2D5ABB26-0587-4C30-8999-92F81FD0307C}</a:tableStyleId>
              </a:tblPr>
              <a:tblGrid>
                <a:gridCol w="704215">
                  <a:extLst>
                    <a:ext uri="{9D8B030D-6E8A-4147-A177-3AD203B41FA5}">
                      <a16:colId xmlns:a16="http://schemas.microsoft.com/office/drawing/2014/main" val="20000"/>
                    </a:ext>
                  </a:extLst>
                </a:gridCol>
                <a:gridCol w="2450465">
                  <a:extLst>
                    <a:ext uri="{9D8B030D-6E8A-4147-A177-3AD203B41FA5}">
                      <a16:colId xmlns:a16="http://schemas.microsoft.com/office/drawing/2014/main" val="20001"/>
                    </a:ext>
                  </a:extLst>
                </a:gridCol>
                <a:gridCol w="1475739">
                  <a:extLst>
                    <a:ext uri="{9D8B030D-6E8A-4147-A177-3AD203B41FA5}">
                      <a16:colId xmlns:a16="http://schemas.microsoft.com/office/drawing/2014/main" val="20002"/>
                    </a:ext>
                  </a:extLst>
                </a:gridCol>
                <a:gridCol w="1894205">
                  <a:extLst>
                    <a:ext uri="{9D8B030D-6E8A-4147-A177-3AD203B41FA5}">
                      <a16:colId xmlns:a16="http://schemas.microsoft.com/office/drawing/2014/main" val="20003"/>
                    </a:ext>
                  </a:extLst>
                </a:gridCol>
                <a:gridCol w="4763770">
                  <a:extLst>
                    <a:ext uri="{9D8B030D-6E8A-4147-A177-3AD203B41FA5}">
                      <a16:colId xmlns:a16="http://schemas.microsoft.com/office/drawing/2014/main" val="20004"/>
                    </a:ext>
                  </a:extLst>
                </a:gridCol>
              </a:tblGrid>
              <a:tr h="370205">
                <a:tc>
                  <a:txBody>
                    <a:bodyPr/>
                    <a:lstStyle/>
                    <a:p>
                      <a:pPr marL="91440">
                        <a:lnSpc>
                          <a:spcPct val="100000"/>
                        </a:lnSpc>
                        <a:spcBef>
                          <a:spcPts val="195"/>
                        </a:spcBef>
                      </a:pP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dirty="0">
                          <a:solidFill>
                            <a:srgbClr val="FFFFFF"/>
                          </a:solidFill>
                          <a:latin typeface="Arial"/>
                          <a:cs typeface="Arial"/>
                        </a:rPr>
                        <a:t>Project</a:t>
                      </a:r>
                      <a:r>
                        <a:rPr sz="1600" b="1" spc="-70" dirty="0">
                          <a:solidFill>
                            <a:srgbClr val="FFFFFF"/>
                          </a:solidFill>
                          <a:latin typeface="Arial"/>
                          <a:cs typeface="Arial"/>
                        </a:rPr>
                        <a:t> </a:t>
                      </a:r>
                      <a:r>
                        <a:rPr sz="1600" b="1" spc="-10" dirty="0">
                          <a:solidFill>
                            <a:srgbClr val="FFFFFF"/>
                          </a:solidFill>
                          <a:latin typeface="Arial"/>
                          <a:cs typeface="Arial"/>
                        </a:rPr>
                        <a:t>number</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spc="-20" dirty="0">
                          <a:solidFill>
                            <a:srgbClr val="FFFFFF"/>
                          </a:solidFill>
                          <a:latin typeface="Arial"/>
                          <a:cs typeface="Arial"/>
                        </a:rPr>
                        <a:t>Voting</a:t>
                      </a:r>
                      <a:r>
                        <a:rPr sz="1600" b="1" spc="-50" dirty="0">
                          <a:solidFill>
                            <a:srgbClr val="FFFFFF"/>
                          </a:solidFill>
                          <a:latin typeface="Arial"/>
                          <a:cs typeface="Arial"/>
                        </a:rPr>
                        <a:t> </a:t>
                      </a:r>
                      <a:r>
                        <a:rPr sz="1600" b="1" spc="-10" dirty="0">
                          <a:solidFill>
                            <a:srgbClr val="FFFFFF"/>
                          </a:solidFill>
                          <a:latin typeface="Arial"/>
                          <a:cs typeface="Arial"/>
                        </a:rPr>
                        <a:t>result</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dirty="0">
                          <a:solidFill>
                            <a:srgbClr val="FFFFFF"/>
                          </a:solidFill>
                          <a:latin typeface="Arial"/>
                          <a:cs typeface="Arial"/>
                        </a:rPr>
                        <a:t>Document</a:t>
                      </a:r>
                      <a:r>
                        <a:rPr sz="1600" b="1" spc="-80" dirty="0">
                          <a:solidFill>
                            <a:srgbClr val="FFFFFF"/>
                          </a:solidFill>
                          <a:latin typeface="Arial"/>
                          <a:cs typeface="Arial"/>
                        </a:rPr>
                        <a:t> </a:t>
                      </a: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spc="-20" dirty="0">
                          <a:solidFill>
                            <a:srgbClr val="FFFFFF"/>
                          </a:solidFill>
                          <a:latin typeface="Arial"/>
                          <a:cs typeface="Arial"/>
                        </a:rPr>
                        <a:t>Note</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extLst>
                  <a:ext uri="{0D108BD9-81ED-4DB2-BD59-A6C34878D82A}">
                    <a16:rowId xmlns:a16="http://schemas.microsoft.com/office/drawing/2014/main" val="10000"/>
                  </a:ext>
                </a:extLst>
              </a:tr>
              <a:tr h="542925">
                <a:tc>
                  <a:txBody>
                    <a:bodyPr/>
                    <a:lstStyle/>
                    <a:p>
                      <a:pPr marL="91440">
                        <a:lnSpc>
                          <a:spcPct val="100000"/>
                        </a:lnSpc>
                        <a:spcBef>
                          <a:spcPts val="195"/>
                        </a:spcBef>
                      </a:pPr>
                      <a:r>
                        <a:rPr sz="1800" spc="-50" dirty="0">
                          <a:latin typeface="Arial"/>
                          <a:cs typeface="Arial"/>
                        </a:rPr>
                        <a:t>1</a:t>
                      </a:r>
                      <a:endParaRPr sz="18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dirty="0">
                          <a:latin typeface="Arial"/>
                          <a:cs typeface="Arial"/>
                        </a:rPr>
                        <a:t>ISO/DIS</a:t>
                      </a:r>
                      <a:r>
                        <a:rPr sz="1600" spc="-20" dirty="0">
                          <a:latin typeface="Arial"/>
                          <a:cs typeface="Arial"/>
                        </a:rPr>
                        <a:t> </a:t>
                      </a:r>
                      <a:r>
                        <a:rPr sz="1600" spc="-10" dirty="0">
                          <a:latin typeface="Arial"/>
                          <a:cs typeface="Arial"/>
                        </a:rPr>
                        <a:t>14533-</a:t>
                      </a:r>
                      <a:r>
                        <a:rPr sz="1600" dirty="0">
                          <a:latin typeface="Arial"/>
                          <a:cs typeface="Arial"/>
                        </a:rPr>
                        <a:t>3</a:t>
                      </a:r>
                      <a:r>
                        <a:rPr sz="1600" spc="-20" dirty="0">
                          <a:latin typeface="Arial"/>
                          <a:cs typeface="Arial"/>
                        </a:rPr>
                        <a:t> </a:t>
                      </a:r>
                      <a:r>
                        <a:rPr sz="1600" spc="-10" dirty="0">
                          <a:latin typeface="Arial"/>
                          <a:cs typeface="Arial"/>
                        </a:rPr>
                        <a:t>(ed2)</a:t>
                      </a:r>
                      <a:endParaRPr lang="en-US" sz="1600" spc="-10" dirty="0">
                        <a:latin typeface="Arial"/>
                        <a:cs typeface="Arial"/>
                      </a:endParaRPr>
                    </a:p>
                    <a:p>
                      <a:pPr marL="90805" marR="0" lvl="0" indent="0" algn="l" defTabSz="914400" rtl="0" eaLnBrk="1" fontAlgn="auto" latinLnBrk="0" hangingPunct="1">
                        <a:lnSpc>
                          <a:spcPct val="100000"/>
                        </a:lnSpc>
                        <a:spcBef>
                          <a:spcPts val="195"/>
                        </a:spcBef>
                        <a:spcAft>
                          <a:spcPts val="0"/>
                        </a:spcAft>
                        <a:buClrTx/>
                        <a:buSzTx/>
                        <a:buFontTx/>
                        <a:buNone/>
                        <a:tabLst/>
                        <a:defRPr/>
                      </a:pPr>
                      <a:r>
                        <a:rPr lang="en-US" altLang="ja-JP" sz="1600" dirty="0">
                          <a:solidFill>
                            <a:srgbClr val="FF0000"/>
                          </a:solidFill>
                          <a:latin typeface="Arial"/>
                          <a:cs typeface="Arial"/>
                        </a:rPr>
                        <a:t>(Long term  signature – PDF)</a:t>
                      </a: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spc="-10" dirty="0">
                          <a:latin typeface="Arial"/>
                          <a:cs typeface="Arial"/>
                        </a:rPr>
                        <a:t>Approved</a:t>
                      </a:r>
                      <a:endParaRPr sz="1600" dirty="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spc="-10" dirty="0">
                          <a:latin typeface="Arial"/>
                          <a:cs typeface="Arial"/>
                        </a:rPr>
                        <a:t>N1557(Form13)</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marR="262255">
                        <a:lnSpc>
                          <a:spcPts val="1780"/>
                        </a:lnSpc>
                        <a:spcBef>
                          <a:spcPts val="370"/>
                        </a:spcBef>
                      </a:pPr>
                      <a:r>
                        <a:rPr sz="1600" dirty="0">
                          <a:latin typeface="Arial"/>
                          <a:cs typeface="Arial"/>
                        </a:rPr>
                        <a:t>comments</a:t>
                      </a:r>
                      <a:r>
                        <a:rPr sz="1600" spc="-60" dirty="0">
                          <a:latin typeface="Arial"/>
                          <a:cs typeface="Arial"/>
                        </a:rPr>
                        <a:t> </a:t>
                      </a:r>
                      <a:r>
                        <a:rPr sz="1600" dirty="0">
                          <a:latin typeface="Arial"/>
                          <a:cs typeface="Arial"/>
                        </a:rPr>
                        <a:t>from</a:t>
                      </a:r>
                      <a:r>
                        <a:rPr sz="1600" spc="-40" dirty="0">
                          <a:latin typeface="Arial"/>
                          <a:cs typeface="Arial"/>
                        </a:rPr>
                        <a:t> </a:t>
                      </a:r>
                      <a:r>
                        <a:rPr sz="1600" dirty="0">
                          <a:latin typeface="Arial"/>
                          <a:cs typeface="Arial"/>
                        </a:rPr>
                        <a:t>JISC</a:t>
                      </a:r>
                      <a:r>
                        <a:rPr sz="1600" spc="-50" dirty="0">
                          <a:latin typeface="Arial"/>
                          <a:cs typeface="Arial"/>
                        </a:rPr>
                        <a:t> </a:t>
                      </a:r>
                      <a:r>
                        <a:rPr sz="1600" dirty="0">
                          <a:latin typeface="Arial"/>
                          <a:cs typeface="Arial"/>
                        </a:rPr>
                        <a:t>and</a:t>
                      </a:r>
                      <a:r>
                        <a:rPr sz="1600" spc="-50" dirty="0">
                          <a:latin typeface="Arial"/>
                          <a:cs typeface="Arial"/>
                        </a:rPr>
                        <a:t> </a:t>
                      </a:r>
                      <a:r>
                        <a:rPr sz="1600" dirty="0">
                          <a:latin typeface="Arial"/>
                          <a:cs typeface="Arial"/>
                        </a:rPr>
                        <a:t>ISO/CS</a:t>
                      </a:r>
                      <a:r>
                        <a:rPr sz="1600" spc="-40" dirty="0">
                          <a:latin typeface="Arial"/>
                          <a:cs typeface="Arial"/>
                        </a:rPr>
                        <a:t> </a:t>
                      </a:r>
                      <a:r>
                        <a:rPr sz="1600" dirty="0">
                          <a:latin typeface="Arial"/>
                          <a:cs typeface="Arial"/>
                        </a:rPr>
                        <a:t>were</a:t>
                      </a:r>
                      <a:r>
                        <a:rPr sz="1600" spc="-40" dirty="0">
                          <a:latin typeface="Arial"/>
                          <a:cs typeface="Arial"/>
                        </a:rPr>
                        <a:t> </a:t>
                      </a:r>
                      <a:r>
                        <a:rPr sz="1600" spc="-10" dirty="0">
                          <a:latin typeface="Arial"/>
                          <a:cs typeface="Arial"/>
                        </a:rPr>
                        <a:t>received. </a:t>
                      </a:r>
                      <a:r>
                        <a:rPr sz="1600" dirty="0">
                          <a:latin typeface="Arial"/>
                          <a:cs typeface="Arial"/>
                        </a:rPr>
                        <a:t>N1581</a:t>
                      </a:r>
                      <a:r>
                        <a:rPr sz="1600" spc="-45" dirty="0">
                          <a:latin typeface="Arial"/>
                          <a:cs typeface="Arial"/>
                        </a:rPr>
                        <a:t> </a:t>
                      </a:r>
                      <a:r>
                        <a:rPr sz="1600" dirty="0">
                          <a:latin typeface="Arial"/>
                          <a:cs typeface="Arial"/>
                        </a:rPr>
                        <a:t>is</a:t>
                      </a:r>
                      <a:r>
                        <a:rPr sz="1600" spc="-35" dirty="0">
                          <a:latin typeface="Arial"/>
                          <a:cs typeface="Arial"/>
                        </a:rPr>
                        <a:t> </a:t>
                      </a:r>
                      <a:r>
                        <a:rPr sz="1600" dirty="0">
                          <a:latin typeface="Arial"/>
                          <a:cs typeface="Arial"/>
                        </a:rPr>
                        <a:t>the</a:t>
                      </a:r>
                      <a:r>
                        <a:rPr sz="1600" spc="-40" dirty="0">
                          <a:latin typeface="Arial"/>
                          <a:cs typeface="Arial"/>
                        </a:rPr>
                        <a:t> </a:t>
                      </a:r>
                      <a:r>
                        <a:rPr sz="1600" dirty="0">
                          <a:latin typeface="Arial"/>
                          <a:cs typeface="Arial"/>
                        </a:rPr>
                        <a:t>comments</a:t>
                      </a:r>
                      <a:r>
                        <a:rPr sz="1600" spc="-35" dirty="0">
                          <a:latin typeface="Arial"/>
                          <a:cs typeface="Arial"/>
                        </a:rPr>
                        <a:t> </a:t>
                      </a:r>
                      <a:r>
                        <a:rPr sz="1600" spc="-10" dirty="0">
                          <a:latin typeface="Arial"/>
                          <a:cs typeface="Arial"/>
                        </a:rPr>
                        <a:t>disposition</a:t>
                      </a:r>
                      <a:endParaRPr sz="1600">
                        <a:latin typeface="Arial"/>
                        <a:cs typeface="Arial"/>
                      </a:endParaRPr>
                    </a:p>
                  </a:txBody>
                  <a:tcPr marL="0" marR="0" marT="4699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1"/>
                  </a:ext>
                </a:extLst>
              </a:tr>
              <a:tr h="768350">
                <a:tc>
                  <a:txBody>
                    <a:bodyPr/>
                    <a:lstStyle/>
                    <a:p>
                      <a:pPr marL="91440">
                        <a:lnSpc>
                          <a:spcPct val="100000"/>
                        </a:lnSpc>
                        <a:spcBef>
                          <a:spcPts val="190"/>
                        </a:spcBef>
                      </a:pPr>
                      <a:r>
                        <a:rPr sz="1800" spc="-50" dirty="0">
                          <a:latin typeface="Arial"/>
                          <a:cs typeface="Arial"/>
                        </a:rPr>
                        <a:t>2</a:t>
                      </a:r>
                      <a:endParaRPr sz="1800">
                        <a:latin typeface="Arial"/>
                        <a:cs typeface="Arial"/>
                      </a:endParaRPr>
                    </a:p>
                  </a:txBody>
                  <a:tcPr marL="0" marR="0" marT="2413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00"/>
                        </a:spcBef>
                      </a:pPr>
                      <a:r>
                        <a:rPr sz="1600" dirty="0">
                          <a:latin typeface="Arial"/>
                          <a:cs typeface="Arial"/>
                        </a:rPr>
                        <a:t>ISO/DIS</a:t>
                      </a:r>
                      <a:r>
                        <a:rPr sz="1600" spc="-75" dirty="0">
                          <a:latin typeface="Arial"/>
                          <a:cs typeface="Arial"/>
                        </a:rPr>
                        <a:t> </a:t>
                      </a:r>
                      <a:r>
                        <a:rPr sz="1600" spc="-20" dirty="0">
                          <a:latin typeface="Arial"/>
                          <a:cs typeface="Arial"/>
                        </a:rPr>
                        <a:t>5909</a:t>
                      </a:r>
                      <a:endParaRPr lang="en-US" sz="1600" spc="-20" dirty="0">
                        <a:latin typeface="Arial"/>
                        <a:cs typeface="Arial"/>
                      </a:endParaRPr>
                    </a:p>
                    <a:p>
                      <a:pPr marL="90805">
                        <a:lnSpc>
                          <a:spcPct val="100000"/>
                        </a:lnSpc>
                        <a:spcBef>
                          <a:spcPts val="200"/>
                        </a:spcBef>
                      </a:pPr>
                      <a:r>
                        <a:rPr lang="en-US" sz="1600" spc="-20" dirty="0">
                          <a:solidFill>
                            <a:srgbClr val="FF0000"/>
                          </a:solidFill>
                          <a:latin typeface="Arial"/>
                          <a:cs typeface="Arial"/>
                        </a:rPr>
                        <a:t>(</a:t>
                      </a:r>
                      <a:r>
                        <a:rPr lang="en-US" sz="1600" spc="-20" dirty="0" err="1">
                          <a:solidFill>
                            <a:srgbClr val="FF0000"/>
                          </a:solidFill>
                          <a:latin typeface="Arial"/>
                          <a:cs typeface="Arial"/>
                        </a:rPr>
                        <a:t>eBL</a:t>
                      </a:r>
                      <a:r>
                        <a:rPr lang="en-US" sz="1600" spc="-20" dirty="0">
                          <a:solidFill>
                            <a:srgbClr val="FF0000"/>
                          </a:solidFill>
                          <a:latin typeface="Arial"/>
                          <a:cs typeface="Arial"/>
                        </a:rPr>
                        <a:t>)</a:t>
                      </a:r>
                      <a:endParaRPr sz="1600" dirty="0">
                        <a:solidFill>
                          <a:srgbClr val="FF0000"/>
                        </a:solidFill>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00"/>
                        </a:spcBef>
                      </a:pPr>
                      <a:r>
                        <a:rPr sz="1600" spc="-10" dirty="0">
                          <a:latin typeface="Arial"/>
                          <a:cs typeface="Arial"/>
                        </a:rPr>
                        <a:t>Approved</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00"/>
                        </a:spcBef>
                      </a:pPr>
                      <a:r>
                        <a:rPr sz="1600" dirty="0">
                          <a:latin typeface="Arial"/>
                          <a:cs typeface="Arial"/>
                        </a:rPr>
                        <a:t>N1584</a:t>
                      </a:r>
                      <a:r>
                        <a:rPr sz="1600" spc="-40" dirty="0">
                          <a:latin typeface="Arial"/>
                          <a:cs typeface="Arial"/>
                        </a:rPr>
                        <a:t> </a:t>
                      </a:r>
                      <a:r>
                        <a:rPr sz="1600" spc="-10" dirty="0">
                          <a:latin typeface="Arial"/>
                          <a:cs typeface="Arial"/>
                        </a:rPr>
                        <a:t>(Form13)</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marR="106680">
                        <a:lnSpc>
                          <a:spcPts val="1780"/>
                        </a:lnSpc>
                        <a:spcBef>
                          <a:spcPts val="375"/>
                        </a:spcBef>
                      </a:pPr>
                      <a:r>
                        <a:rPr sz="1600" dirty="0">
                          <a:latin typeface="Arial"/>
                          <a:cs typeface="Arial"/>
                        </a:rPr>
                        <a:t>Comments</a:t>
                      </a:r>
                      <a:r>
                        <a:rPr sz="1600" spc="-70" dirty="0">
                          <a:latin typeface="Arial"/>
                          <a:cs typeface="Arial"/>
                        </a:rPr>
                        <a:t> </a:t>
                      </a:r>
                      <a:r>
                        <a:rPr sz="1600" dirty="0">
                          <a:latin typeface="Arial"/>
                          <a:cs typeface="Arial"/>
                        </a:rPr>
                        <a:t>from</a:t>
                      </a:r>
                      <a:r>
                        <a:rPr sz="1600" spc="-45" dirty="0">
                          <a:latin typeface="Arial"/>
                          <a:cs typeface="Arial"/>
                        </a:rPr>
                        <a:t> </a:t>
                      </a:r>
                      <a:r>
                        <a:rPr sz="1600" spc="-10" dirty="0">
                          <a:latin typeface="Arial"/>
                          <a:cs typeface="Arial"/>
                        </a:rPr>
                        <a:t>DCSA</a:t>
                      </a:r>
                      <a:r>
                        <a:rPr sz="1600" spc="-100" dirty="0">
                          <a:latin typeface="Arial"/>
                          <a:cs typeface="Arial"/>
                        </a:rPr>
                        <a:t> </a:t>
                      </a:r>
                      <a:r>
                        <a:rPr sz="1600" dirty="0">
                          <a:latin typeface="Arial"/>
                          <a:cs typeface="Arial"/>
                        </a:rPr>
                        <a:t>and</a:t>
                      </a:r>
                      <a:r>
                        <a:rPr sz="1600" spc="-50" dirty="0">
                          <a:latin typeface="Arial"/>
                          <a:cs typeface="Arial"/>
                        </a:rPr>
                        <a:t> </a:t>
                      </a:r>
                      <a:r>
                        <a:rPr sz="1600" dirty="0">
                          <a:latin typeface="Arial"/>
                          <a:cs typeface="Arial"/>
                        </a:rPr>
                        <a:t>ISO/CS</a:t>
                      </a:r>
                      <a:r>
                        <a:rPr sz="1600" spc="-45" dirty="0">
                          <a:latin typeface="Arial"/>
                          <a:cs typeface="Arial"/>
                        </a:rPr>
                        <a:t> </a:t>
                      </a:r>
                      <a:r>
                        <a:rPr sz="1600" dirty="0">
                          <a:latin typeface="Arial"/>
                          <a:cs typeface="Arial"/>
                        </a:rPr>
                        <a:t>were</a:t>
                      </a:r>
                      <a:r>
                        <a:rPr sz="1600" spc="-50" dirty="0">
                          <a:latin typeface="Arial"/>
                          <a:cs typeface="Arial"/>
                        </a:rPr>
                        <a:t> </a:t>
                      </a:r>
                      <a:r>
                        <a:rPr sz="1600" spc="-10" dirty="0">
                          <a:latin typeface="Arial"/>
                          <a:cs typeface="Arial"/>
                        </a:rPr>
                        <a:t>received, </a:t>
                      </a:r>
                      <a:r>
                        <a:rPr sz="1600" dirty="0">
                          <a:latin typeface="Arial"/>
                          <a:cs typeface="Arial"/>
                        </a:rPr>
                        <a:t>including</a:t>
                      </a:r>
                      <a:r>
                        <a:rPr sz="1600" spc="-45" dirty="0">
                          <a:latin typeface="Arial"/>
                          <a:cs typeface="Arial"/>
                        </a:rPr>
                        <a:t> </a:t>
                      </a:r>
                      <a:r>
                        <a:rPr sz="1600" dirty="0">
                          <a:latin typeface="Arial"/>
                          <a:cs typeface="Arial"/>
                        </a:rPr>
                        <a:t>technical</a:t>
                      </a:r>
                      <a:r>
                        <a:rPr sz="1600" spc="-30" dirty="0">
                          <a:latin typeface="Arial"/>
                          <a:cs typeface="Arial"/>
                        </a:rPr>
                        <a:t> </a:t>
                      </a:r>
                      <a:r>
                        <a:rPr sz="1600" spc="-10" dirty="0">
                          <a:latin typeface="Arial"/>
                          <a:cs typeface="Arial"/>
                        </a:rPr>
                        <a:t>comments.</a:t>
                      </a:r>
                      <a:endParaRPr sz="1600" dirty="0">
                        <a:latin typeface="Arial"/>
                        <a:cs typeface="Arial"/>
                      </a:endParaRPr>
                    </a:p>
                    <a:p>
                      <a:pPr marL="90805">
                        <a:lnSpc>
                          <a:spcPts val="1735"/>
                        </a:lnSpc>
                      </a:pPr>
                      <a:r>
                        <a:rPr sz="1600" dirty="0">
                          <a:latin typeface="Arial"/>
                          <a:cs typeface="Arial"/>
                        </a:rPr>
                        <a:t>N1595</a:t>
                      </a:r>
                      <a:r>
                        <a:rPr sz="1600" spc="-35" dirty="0">
                          <a:latin typeface="Arial"/>
                          <a:cs typeface="Arial"/>
                        </a:rPr>
                        <a:t> </a:t>
                      </a:r>
                      <a:r>
                        <a:rPr sz="1600" dirty="0">
                          <a:latin typeface="Arial"/>
                          <a:cs typeface="Arial"/>
                        </a:rPr>
                        <a:t>is</a:t>
                      </a:r>
                      <a:r>
                        <a:rPr sz="1600" spc="-30" dirty="0">
                          <a:latin typeface="Arial"/>
                          <a:cs typeface="Arial"/>
                        </a:rPr>
                        <a:t> </a:t>
                      </a:r>
                      <a:r>
                        <a:rPr sz="1600" dirty="0">
                          <a:latin typeface="Arial"/>
                          <a:cs typeface="Arial"/>
                        </a:rPr>
                        <a:t>the</a:t>
                      </a:r>
                      <a:r>
                        <a:rPr sz="1600" spc="-30" dirty="0">
                          <a:latin typeface="Arial"/>
                          <a:cs typeface="Arial"/>
                        </a:rPr>
                        <a:t> </a:t>
                      </a:r>
                      <a:r>
                        <a:rPr sz="1600" dirty="0">
                          <a:latin typeface="Arial"/>
                          <a:cs typeface="Arial"/>
                        </a:rPr>
                        <a:t>disposition</a:t>
                      </a:r>
                      <a:r>
                        <a:rPr sz="1600" spc="-25" dirty="0">
                          <a:latin typeface="Arial"/>
                          <a:cs typeface="Arial"/>
                        </a:rPr>
                        <a:t> </a:t>
                      </a:r>
                      <a:r>
                        <a:rPr sz="1600" dirty="0">
                          <a:latin typeface="Arial"/>
                          <a:cs typeface="Arial"/>
                        </a:rPr>
                        <a:t>of</a:t>
                      </a:r>
                      <a:r>
                        <a:rPr sz="1600" spc="-30" dirty="0">
                          <a:latin typeface="Arial"/>
                          <a:cs typeface="Arial"/>
                        </a:rPr>
                        <a:t> </a:t>
                      </a:r>
                      <a:r>
                        <a:rPr sz="1600" dirty="0">
                          <a:latin typeface="Arial"/>
                          <a:cs typeface="Arial"/>
                        </a:rPr>
                        <a:t>received</a:t>
                      </a:r>
                      <a:r>
                        <a:rPr sz="1600" spc="-30" dirty="0">
                          <a:latin typeface="Arial"/>
                          <a:cs typeface="Arial"/>
                        </a:rPr>
                        <a:t> </a:t>
                      </a:r>
                      <a:r>
                        <a:rPr sz="1600" spc="-10" dirty="0">
                          <a:latin typeface="Arial"/>
                          <a:cs typeface="Arial"/>
                        </a:rPr>
                        <a:t>comments.</a:t>
                      </a:r>
                      <a:endParaRPr sz="1600" dirty="0">
                        <a:latin typeface="Arial"/>
                        <a:cs typeface="Arial"/>
                      </a:endParaRPr>
                    </a:p>
                  </a:txBody>
                  <a:tcPr marL="0" marR="0" marT="4762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2"/>
                  </a:ext>
                </a:extLst>
              </a:tr>
            </a:tbl>
          </a:graphicData>
        </a:graphic>
      </p:graphicFrame>
      <p:graphicFrame>
        <p:nvGraphicFramePr>
          <p:cNvPr id="7" name="object 3">
            <a:extLst>
              <a:ext uri="{FF2B5EF4-FFF2-40B4-BE49-F238E27FC236}">
                <a16:creationId xmlns:a16="http://schemas.microsoft.com/office/drawing/2014/main" id="{5C01E08B-3662-2305-96E4-1D3D215786DE}"/>
              </a:ext>
            </a:extLst>
          </p:cNvPr>
          <p:cNvGraphicFramePr>
            <a:graphicFrameLocks noGrp="1"/>
          </p:cNvGraphicFramePr>
          <p:nvPr>
            <p:extLst>
              <p:ext uri="{D42A27DB-BD31-4B8C-83A1-F6EECF244321}">
                <p14:modId xmlns:p14="http://schemas.microsoft.com/office/powerpoint/2010/main" val="1180757424"/>
              </p:ext>
            </p:extLst>
          </p:nvPr>
        </p:nvGraphicFramePr>
        <p:xfrm>
          <a:off x="320009" y="4139697"/>
          <a:ext cx="11289664" cy="2472690"/>
        </p:xfrm>
        <a:graphic>
          <a:graphicData uri="http://schemas.openxmlformats.org/drawingml/2006/table">
            <a:tbl>
              <a:tblPr firstRow="1" bandRow="1">
                <a:tableStyleId>{2D5ABB26-0587-4C30-8999-92F81FD0307C}</a:tableStyleId>
              </a:tblPr>
              <a:tblGrid>
                <a:gridCol w="719455">
                  <a:extLst>
                    <a:ext uri="{9D8B030D-6E8A-4147-A177-3AD203B41FA5}">
                      <a16:colId xmlns:a16="http://schemas.microsoft.com/office/drawing/2014/main" val="20000"/>
                    </a:ext>
                  </a:extLst>
                </a:gridCol>
                <a:gridCol w="2204085">
                  <a:extLst>
                    <a:ext uri="{9D8B030D-6E8A-4147-A177-3AD203B41FA5}">
                      <a16:colId xmlns:a16="http://schemas.microsoft.com/office/drawing/2014/main" val="20001"/>
                    </a:ext>
                  </a:extLst>
                </a:gridCol>
                <a:gridCol w="1685289">
                  <a:extLst>
                    <a:ext uri="{9D8B030D-6E8A-4147-A177-3AD203B41FA5}">
                      <a16:colId xmlns:a16="http://schemas.microsoft.com/office/drawing/2014/main" val="20002"/>
                    </a:ext>
                  </a:extLst>
                </a:gridCol>
                <a:gridCol w="1817370">
                  <a:extLst>
                    <a:ext uri="{9D8B030D-6E8A-4147-A177-3AD203B41FA5}">
                      <a16:colId xmlns:a16="http://schemas.microsoft.com/office/drawing/2014/main" val="20003"/>
                    </a:ext>
                  </a:extLst>
                </a:gridCol>
                <a:gridCol w="4863465">
                  <a:extLst>
                    <a:ext uri="{9D8B030D-6E8A-4147-A177-3AD203B41FA5}">
                      <a16:colId xmlns:a16="http://schemas.microsoft.com/office/drawing/2014/main" val="20004"/>
                    </a:ext>
                  </a:extLst>
                </a:gridCol>
              </a:tblGrid>
              <a:tr h="370205">
                <a:tc>
                  <a:txBody>
                    <a:bodyPr/>
                    <a:lstStyle/>
                    <a:p>
                      <a:pPr marL="91440">
                        <a:lnSpc>
                          <a:spcPct val="100000"/>
                        </a:lnSpc>
                        <a:spcBef>
                          <a:spcPts val="195"/>
                        </a:spcBef>
                      </a:pP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dirty="0">
                          <a:solidFill>
                            <a:srgbClr val="FFFFFF"/>
                          </a:solidFill>
                          <a:latin typeface="Arial"/>
                          <a:cs typeface="Arial"/>
                        </a:rPr>
                        <a:t>Project</a:t>
                      </a:r>
                      <a:r>
                        <a:rPr sz="1600" b="1" spc="-60" dirty="0">
                          <a:solidFill>
                            <a:srgbClr val="FFFFFF"/>
                          </a:solidFill>
                          <a:latin typeface="Arial"/>
                          <a:cs typeface="Arial"/>
                        </a:rPr>
                        <a:t> </a:t>
                      </a:r>
                      <a:r>
                        <a:rPr sz="1600" b="1" spc="-10" dirty="0">
                          <a:solidFill>
                            <a:srgbClr val="FFFFFF"/>
                          </a:solidFill>
                          <a:latin typeface="Arial"/>
                          <a:cs typeface="Arial"/>
                        </a:rPr>
                        <a:t>number</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spc="-20" dirty="0">
                          <a:solidFill>
                            <a:srgbClr val="FFFFFF"/>
                          </a:solidFill>
                          <a:latin typeface="Arial"/>
                          <a:cs typeface="Arial"/>
                        </a:rPr>
                        <a:t>Voting</a:t>
                      </a:r>
                      <a:r>
                        <a:rPr sz="1600" b="1" spc="-50" dirty="0">
                          <a:solidFill>
                            <a:srgbClr val="FFFFFF"/>
                          </a:solidFill>
                          <a:latin typeface="Arial"/>
                          <a:cs typeface="Arial"/>
                        </a:rPr>
                        <a:t> </a:t>
                      </a:r>
                      <a:r>
                        <a:rPr sz="1600" b="1" spc="-10" dirty="0">
                          <a:solidFill>
                            <a:srgbClr val="FFFFFF"/>
                          </a:solidFill>
                          <a:latin typeface="Arial"/>
                          <a:cs typeface="Arial"/>
                        </a:rPr>
                        <a:t>result</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dirty="0">
                          <a:solidFill>
                            <a:srgbClr val="FFFFFF"/>
                          </a:solidFill>
                          <a:latin typeface="Arial"/>
                          <a:cs typeface="Arial"/>
                        </a:rPr>
                        <a:t>Document</a:t>
                      </a:r>
                      <a:r>
                        <a:rPr sz="1600" b="1" spc="-85" dirty="0">
                          <a:solidFill>
                            <a:srgbClr val="FFFFFF"/>
                          </a:solidFill>
                          <a:latin typeface="Arial"/>
                          <a:cs typeface="Arial"/>
                        </a:rPr>
                        <a:t> </a:t>
                      </a: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spc="-20" dirty="0">
                          <a:solidFill>
                            <a:srgbClr val="FFFFFF"/>
                          </a:solidFill>
                          <a:latin typeface="Arial"/>
                          <a:cs typeface="Arial"/>
                        </a:rPr>
                        <a:t>Note</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extLst>
                  <a:ext uri="{0D108BD9-81ED-4DB2-BD59-A6C34878D82A}">
                    <a16:rowId xmlns:a16="http://schemas.microsoft.com/office/drawing/2014/main" val="10000"/>
                  </a:ext>
                </a:extLst>
              </a:tr>
              <a:tr h="542925">
                <a:tc>
                  <a:txBody>
                    <a:bodyPr/>
                    <a:lstStyle/>
                    <a:p>
                      <a:pPr marL="91440">
                        <a:lnSpc>
                          <a:spcPct val="100000"/>
                        </a:lnSpc>
                        <a:spcBef>
                          <a:spcPts val="195"/>
                        </a:spcBef>
                      </a:pPr>
                      <a:r>
                        <a:rPr sz="1600" spc="-50" dirty="0">
                          <a:latin typeface="Arial"/>
                          <a:cs typeface="Arial"/>
                        </a:rPr>
                        <a:t>1</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dirty="0">
                          <a:latin typeface="Arial"/>
                          <a:cs typeface="Arial"/>
                        </a:rPr>
                        <a:t>ISO/FDIS</a:t>
                      </a:r>
                      <a:r>
                        <a:rPr sz="1600" spc="-65" dirty="0">
                          <a:latin typeface="Arial"/>
                          <a:cs typeface="Arial"/>
                        </a:rPr>
                        <a:t> </a:t>
                      </a:r>
                      <a:r>
                        <a:rPr sz="1600" spc="-10" dirty="0">
                          <a:latin typeface="Arial"/>
                          <a:cs typeface="Arial"/>
                        </a:rPr>
                        <a:t>20197-</a:t>
                      </a:r>
                      <a:r>
                        <a:rPr sz="1600" spc="-50" dirty="0">
                          <a:latin typeface="Arial"/>
                          <a:cs typeface="Arial"/>
                        </a:rPr>
                        <a:t>1</a:t>
                      </a:r>
                      <a:endParaRPr lang="en-US" sz="1600" spc="-50" dirty="0">
                        <a:latin typeface="Arial"/>
                        <a:cs typeface="Arial"/>
                      </a:endParaRPr>
                    </a:p>
                    <a:p>
                      <a:pPr marL="90805">
                        <a:lnSpc>
                          <a:spcPct val="100000"/>
                        </a:lnSpc>
                        <a:spcBef>
                          <a:spcPts val="195"/>
                        </a:spcBef>
                      </a:pPr>
                      <a:r>
                        <a:rPr lang="en-US" sz="1600" spc="-50" dirty="0">
                          <a:solidFill>
                            <a:srgbClr val="FF0000"/>
                          </a:solidFill>
                          <a:latin typeface="Arial"/>
                          <a:cs typeface="Arial"/>
                        </a:rPr>
                        <a:t>(B-S-P Reference Data Model)</a:t>
                      </a:r>
                      <a:endParaRPr sz="1600" dirty="0">
                        <a:solidFill>
                          <a:srgbClr val="FF0000"/>
                        </a:solidFill>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spc="-10" dirty="0">
                          <a:latin typeface="Arial"/>
                          <a:cs typeface="Arial"/>
                        </a:rPr>
                        <a:t>Approved</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spc="-10" dirty="0">
                          <a:latin typeface="Arial"/>
                          <a:cs typeface="Arial"/>
                        </a:rPr>
                        <a:t>N1548</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marR="385445">
                        <a:lnSpc>
                          <a:spcPts val="1780"/>
                        </a:lnSpc>
                        <a:spcBef>
                          <a:spcPts val="370"/>
                        </a:spcBef>
                      </a:pPr>
                      <a:r>
                        <a:rPr sz="1600" dirty="0">
                          <a:latin typeface="Arial"/>
                          <a:cs typeface="Arial"/>
                        </a:rPr>
                        <a:t>Comments</a:t>
                      </a:r>
                      <a:r>
                        <a:rPr sz="1600" spc="-40" dirty="0">
                          <a:latin typeface="Arial"/>
                          <a:cs typeface="Arial"/>
                        </a:rPr>
                        <a:t> </a:t>
                      </a:r>
                      <a:r>
                        <a:rPr sz="1600" dirty="0">
                          <a:latin typeface="Arial"/>
                          <a:cs typeface="Arial"/>
                        </a:rPr>
                        <a:t>from</a:t>
                      </a:r>
                      <a:r>
                        <a:rPr sz="1600" spc="-50" dirty="0">
                          <a:latin typeface="Arial"/>
                          <a:cs typeface="Arial"/>
                        </a:rPr>
                        <a:t> </a:t>
                      </a:r>
                      <a:r>
                        <a:rPr sz="1600" dirty="0">
                          <a:latin typeface="Arial"/>
                          <a:cs typeface="Arial"/>
                        </a:rPr>
                        <a:t>DIN</a:t>
                      </a:r>
                      <a:r>
                        <a:rPr sz="1600" spc="-40" dirty="0">
                          <a:latin typeface="Arial"/>
                          <a:cs typeface="Arial"/>
                        </a:rPr>
                        <a:t> </a:t>
                      </a:r>
                      <a:r>
                        <a:rPr sz="1600" dirty="0">
                          <a:latin typeface="Arial"/>
                          <a:cs typeface="Arial"/>
                        </a:rPr>
                        <a:t>and</a:t>
                      </a:r>
                      <a:r>
                        <a:rPr sz="1600" spc="-50" dirty="0">
                          <a:latin typeface="Arial"/>
                          <a:cs typeface="Arial"/>
                        </a:rPr>
                        <a:t> </a:t>
                      </a:r>
                      <a:r>
                        <a:rPr sz="1600" dirty="0">
                          <a:latin typeface="Arial"/>
                          <a:cs typeface="Arial"/>
                        </a:rPr>
                        <a:t>UNECE</a:t>
                      </a:r>
                      <a:r>
                        <a:rPr sz="1600" spc="-40" dirty="0">
                          <a:latin typeface="Arial"/>
                          <a:cs typeface="Arial"/>
                        </a:rPr>
                        <a:t> </a:t>
                      </a:r>
                      <a:r>
                        <a:rPr sz="1600" dirty="0">
                          <a:latin typeface="Arial"/>
                          <a:cs typeface="Arial"/>
                        </a:rPr>
                        <a:t>were</a:t>
                      </a:r>
                      <a:r>
                        <a:rPr sz="1600" spc="-50" dirty="0">
                          <a:latin typeface="Arial"/>
                          <a:cs typeface="Arial"/>
                        </a:rPr>
                        <a:t> </a:t>
                      </a:r>
                      <a:r>
                        <a:rPr sz="1600" spc="-10" dirty="0">
                          <a:latin typeface="Arial"/>
                          <a:cs typeface="Arial"/>
                        </a:rPr>
                        <a:t>received. </a:t>
                      </a:r>
                      <a:r>
                        <a:rPr sz="1600" dirty="0">
                          <a:latin typeface="Arial"/>
                          <a:cs typeface="Arial"/>
                        </a:rPr>
                        <a:t>The</a:t>
                      </a:r>
                      <a:r>
                        <a:rPr sz="1600" spc="-20" dirty="0">
                          <a:latin typeface="Arial"/>
                          <a:cs typeface="Arial"/>
                        </a:rPr>
                        <a:t> </a:t>
                      </a:r>
                      <a:r>
                        <a:rPr sz="1600" dirty="0">
                          <a:latin typeface="Arial"/>
                          <a:cs typeface="Arial"/>
                        </a:rPr>
                        <a:t>standard</a:t>
                      </a:r>
                      <a:r>
                        <a:rPr sz="1600" spc="-25" dirty="0">
                          <a:latin typeface="Arial"/>
                          <a:cs typeface="Arial"/>
                        </a:rPr>
                        <a:t> </a:t>
                      </a:r>
                      <a:r>
                        <a:rPr sz="1600" dirty="0">
                          <a:latin typeface="Arial"/>
                          <a:cs typeface="Arial"/>
                        </a:rPr>
                        <a:t>was</a:t>
                      </a:r>
                      <a:r>
                        <a:rPr sz="1600" spc="-20" dirty="0">
                          <a:latin typeface="Arial"/>
                          <a:cs typeface="Arial"/>
                        </a:rPr>
                        <a:t> </a:t>
                      </a:r>
                      <a:r>
                        <a:rPr sz="1600" dirty="0">
                          <a:latin typeface="Arial"/>
                          <a:cs typeface="Arial"/>
                        </a:rPr>
                        <a:t>published</a:t>
                      </a:r>
                      <a:r>
                        <a:rPr sz="1600" spc="-25" dirty="0">
                          <a:latin typeface="Arial"/>
                          <a:cs typeface="Arial"/>
                        </a:rPr>
                        <a:t> </a:t>
                      </a:r>
                      <a:r>
                        <a:rPr sz="1600" dirty="0">
                          <a:latin typeface="Arial"/>
                          <a:cs typeface="Arial"/>
                        </a:rPr>
                        <a:t>in</a:t>
                      </a:r>
                      <a:r>
                        <a:rPr sz="1600" spc="-30" dirty="0">
                          <a:latin typeface="Arial"/>
                          <a:cs typeface="Arial"/>
                        </a:rPr>
                        <a:t> </a:t>
                      </a:r>
                      <a:r>
                        <a:rPr sz="1600" spc="-10" dirty="0">
                          <a:latin typeface="Arial"/>
                          <a:cs typeface="Arial"/>
                        </a:rPr>
                        <a:t>2024.</a:t>
                      </a:r>
                      <a:endParaRPr sz="1600">
                        <a:latin typeface="Arial"/>
                        <a:cs typeface="Arial"/>
                      </a:endParaRPr>
                    </a:p>
                  </a:txBody>
                  <a:tcPr marL="0" marR="0" marT="4699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1"/>
                  </a:ext>
                </a:extLst>
              </a:tr>
              <a:tr h="370205">
                <a:tc>
                  <a:txBody>
                    <a:bodyPr/>
                    <a:lstStyle/>
                    <a:p>
                      <a:pPr marL="91440">
                        <a:lnSpc>
                          <a:spcPct val="100000"/>
                        </a:lnSpc>
                        <a:spcBef>
                          <a:spcPts val="200"/>
                        </a:spcBef>
                      </a:pPr>
                      <a:r>
                        <a:rPr sz="1600" spc="-50" dirty="0">
                          <a:latin typeface="Arial"/>
                          <a:cs typeface="Arial"/>
                        </a:rPr>
                        <a:t>2</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00"/>
                        </a:spcBef>
                      </a:pPr>
                      <a:r>
                        <a:rPr sz="1600" dirty="0">
                          <a:latin typeface="Arial"/>
                          <a:cs typeface="Arial"/>
                        </a:rPr>
                        <a:t>ISO/FDIS</a:t>
                      </a:r>
                      <a:r>
                        <a:rPr sz="1600" spc="-65" dirty="0">
                          <a:latin typeface="Arial"/>
                          <a:cs typeface="Arial"/>
                        </a:rPr>
                        <a:t> </a:t>
                      </a:r>
                      <a:r>
                        <a:rPr sz="1600" spc="-10" dirty="0">
                          <a:latin typeface="Arial"/>
                          <a:cs typeface="Arial"/>
                        </a:rPr>
                        <a:t>14533-</a:t>
                      </a:r>
                      <a:r>
                        <a:rPr sz="1600" spc="-50" dirty="0">
                          <a:latin typeface="Arial"/>
                          <a:cs typeface="Arial"/>
                        </a:rPr>
                        <a:t>3</a:t>
                      </a:r>
                      <a:endParaRPr lang="en-US" sz="1600" spc="-50" dirty="0">
                        <a:latin typeface="Arial"/>
                        <a:cs typeface="Arial"/>
                      </a:endParaRPr>
                    </a:p>
                    <a:p>
                      <a:pPr marL="90805" marR="0" lvl="0" indent="0" algn="l" defTabSz="914400" rtl="0" eaLnBrk="1" fontAlgn="auto" latinLnBrk="0" hangingPunct="1">
                        <a:lnSpc>
                          <a:spcPct val="100000"/>
                        </a:lnSpc>
                        <a:spcBef>
                          <a:spcPts val="200"/>
                        </a:spcBef>
                        <a:spcAft>
                          <a:spcPts val="0"/>
                        </a:spcAft>
                        <a:buClrTx/>
                        <a:buSzTx/>
                        <a:buFontTx/>
                        <a:buNone/>
                        <a:tabLst/>
                        <a:defRPr/>
                      </a:pPr>
                      <a:r>
                        <a:rPr lang="en-US" altLang="ja-JP" sz="1600" dirty="0">
                          <a:solidFill>
                            <a:srgbClr val="FF0000"/>
                          </a:solidFill>
                          <a:latin typeface="Arial"/>
                          <a:cs typeface="Arial"/>
                        </a:rPr>
                        <a:t>(Long term  signature – PDF)</a:t>
                      </a: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6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6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00"/>
                        </a:spcBef>
                      </a:pPr>
                      <a:r>
                        <a:rPr sz="1600" dirty="0">
                          <a:latin typeface="Arial"/>
                          <a:cs typeface="Arial"/>
                        </a:rPr>
                        <a:t>Will</a:t>
                      </a:r>
                      <a:r>
                        <a:rPr sz="1600" spc="-15" dirty="0">
                          <a:latin typeface="Arial"/>
                          <a:cs typeface="Arial"/>
                        </a:rPr>
                        <a:t> </a:t>
                      </a:r>
                      <a:r>
                        <a:rPr sz="1600" dirty="0">
                          <a:latin typeface="Arial"/>
                          <a:cs typeface="Arial"/>
                        </a:rPr>
                        <a:t>close</a:t>
                      </a:r>
                      <a:r>
                        <a:rPr sz="1600" spc="-15" dirty="0">
                          <a:latin typeface="Arial"/>
                          <a:cs typeface="Arial"/>
                        </a:rPr>
                        <a:t> </a:t>
                      </a:r>
                      <a:r>
                        <a:rPr sz="1600" dirty="0">
                          <a:latin typeface="Arial"/>
                          <a:cs typeface="Arial"/>
                        </a:rPr>
                        <a:t>on</a:t>
                      </a:r>
                      <a:r>
                        <a:rPr sz="1600" spc="-15" dirty="0">
                          <a:latin typeface="Arial"/>
                          <a:cs typeface="Arial"/>
                        </a:rPr>
                        <a:t> </a:t>
                      </a:r>
                      <a:r>
                        <a:rPr sz="1600" dirty="0">
                          <a:latin typeface="Arial"/>
                          <a:cs typeface="Arial"/>
                        </a:rPr>
                        <a:t>22</a:t>
                      </a:r>
                      <a:r>
                        <a:rPr sz="1600" spc="-15" dirty="0">
                          <a:latin typeface="Arial"/>
                          <a:cs typeface="Arial"/>
                        </a:rPr>
                        <a:t> </a:t>
                      </a:r>
                      <a:r>
                        <a:rPr sz="1600" dirty="0">
                          <a:latin typeface="Arial"/>
                          <a:cs typeface="Arial"/>
                        </a:rPr>
                        <a:t>Sep</a:t>
                      </a:r>
                      <a:r>
                        <a:rPr sz="1600" spc="-15" dirty="0">
                          <a:latin typeface="Arial"/>
                          <a:cs typeface="Arial"/>
                        </a:rPr>
                        <a:t> </a:t>
                      </a:r>
                      <a:r>
                        <a:rPr sz="1600" spc="-20" dirty="0">
                          <a:latin typeface="Arial"/>
                          <a:cs typeface="Arial"/>
                        </a:rPr>
                        <a:t>2025</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2"/>
                  </a:ext>
                </a:extLst>
              </a:tr>
              <a:tr h="370205">
                <a:tc>
                  <a:txBody>
                    <a:bodyPr/>
                    <a:lstStyle/>
                    <a:p>
                      <a:pPr marL="91440">
                        <a:lnSpc>
                          <a:spcPct val="100000"/>
                        </a:lnSpc>
                        <a:spcBef>
                          <a:spcPts val="200"/>
                        </a:spcBef>
                      </a:pPr>
                      <a:r>
                        <a:rPr sz="1600" spc="-50" dirty="0">
                          <a:latin typeface="Arial"/>
                          <a:cs typeface="Arial"/>
                        </a:rPr>
                        <a:t>3</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00"/>
                        </a:spcBef>
                      </a:pPr>
                      <a:r>
                        <a:rPr sz="1600" dirty="0">
                          <a:latin typeface="Arial"/>
                          <a:cs typeface="Arial"/>
                        </a:rPr>
                        <a:t>ISO/FDIS</a:t>
                      </a:r>
                      <a:r>
                        <a:rPr sz="1600" spc="-80" dirty="0">
                          <a:latin typeface="Arial"/>
                          <a:cs typeface="Arial"/>
                        </a:rPr>
                        <a:t> </a:t>
                      </a:r>
                      <a:r>
                        <a:rPr sz="1600" spc="-20" dirty="0">
                          <a:latin typeface="Arial"/>
                          <a:cs typeface="Arial"/>
                        </a:rPr>
                        <a:t>5909</a:t>
                      </a:r>
                      <a:endParaRPr lang="en-US" sz="1600" spc="-20" dirty="0">
                        <a:latin typeface="Arial"/>
                        <a:cs typeface="Arial"/>
                      </a:endParaRPr>
                    </a:p>
                    <a:p>
                      <a:pPr marL="90805" marR="0" lvl="0" indent="0" algn="l" defTabSz="914400" rtl="0" eaLnBrk="1" fontAlgn="auto" latinLnBrk="0" hangingPunct="1">
                        <a:lnSpc>
                          <a:spcPct val="100000"/>
                        </a:lnSpc>
                        <a:spcBef>
                          <a:spcPts val="200"/>
                        </a:spcBef>
                        <a:spcAft>
                          <a:spcPts val="0"/>
                        </a:spcAft>
                        <a:buClrTx/>
                        <a:buSzTx/>
                        <a:buFontTx/>
                        <a:buNone/>
                        <a:tabLst/>
                        <a:defRPr/>
                      </a:pPr>
                      <a:r>
                        <a:rPr lang="en-US" altLang="ja-JP" sz="1600" spc="-20" dirty="0">
                          <a:solidFill>
                            <a:srgbClr val="FF0000"/>
                          </a:solidFill>
                          <a:latin typeface="Arial"/>
                          <a:cs typeface="Arial"/>
                        </a:rPr>
                        <a:t>(</a:t>
                      </a:r>
                      <a:r>
                        <a:rPr lang="en-US" altLang="ja-JP" sz="1600" spc="-20" dirty="0" err="1">
                          <a:solidFill>
                            <a:srgbClr val="FF0000"/>
                          </a:solidFill>
                          <a:latin typeface="Arial"/>
                          <a:cs typeface="Arial"/>
                        </a:rPr>
                        <a:t>eBL</a:t>
                      </a:r>
                      <a:r>
                        <a:rPr lang="en-US" altLang="ja-JP" sz="1600" spc="-20" dirty="0">
                          <a:solidFill>
                            <a:srgbClr val="FF0000"/>
                          </a:solidFill>
                          <a:latin typeface="Arial"/>
                          <a:cs typeface="Arial"/>
                        </a:rPr>
                        <a:t>)</a:t>
                      </a:r>
                      <a:endParaRPr lang="en-US" altLang="ja-JP" sz="1600" dirty="0">
                        <a:solidFill>
                          <a:srgbClr val="FF0000"/>
                        </a:solidFill>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6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6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00"/>
                        </a:spcBef>
                      </a:pPr>
                      <a:r>
                        <a:rPr sz="1600" dirty="0">
                          <a:latin typeface="Arial"/>
                          <a:cs typeface="Arial"/>
                        </a:rPr>
                        <a:t>summited</a:t>
                      </a:r>
                      <a:r>
                        <a:rPr sz="1600" spc="-35" dirty="0">
                          <a:latin typeface="Arial"/>
                          <a:cs typeface="Arial"/>
                        </a:rPr>
                        <a:t> </a:t>
                      </a:r>
                      <a:r>
                        <a:rPr sz="1600" dirty="0">
                          <a:latin typeface="Arial"/>
                          <a:cs typeface="Arial"/>
                        </a:rPr>
                        <a:t>to</a:t>
                      </a:r>
                      <a:r>
                        <a:rPr sz="1600" spc="-40" dirty="0">
                          <a:latin typeface="Arial"/>
                          <a:cs typeface="Arial"/>
                        </a:rPr>
                        <a:t> </a:t>
                      </a:r>
                      <a:r>
                        <a:rPr sz="1600" dirty="0">
                          <a:latin typeface="Arial"/>
                          <a:cs typeface="Arial"/>
                        </a:rPr>
                        <a:t>ISO/CS</a:t>
                      </a:r>
                      <a:r>
                        <a:rPr sz="1600" spc="-35" dirty="0">
                          <a:latin typeface="Arial"/>
                          <a:cs typeface="Arial"/>
                        </a:rPr>
                        <a:t> </a:t>
                      </a:r>
                      <a:r>
                        <a:rPr sz="1600" dirty="0">
                          <a:latin typeface="Arial"/>
                          <a:cs typeface="Arial"/>
                        </a:rPr>
                        <a:t>and</a:t>
                      </a:r>
                      <a:r>
                        <a:rPr sz="1600" spc="-40" dirty="0">
                          <a:latin typeface="Arial"/>
                          <a:cs typeface="Arial"/>
                        </a:rPr>
                        <a:t> </a:t>
                      </a:r>
                      <a:r>
                        <a:rPr sz="1600" dirty="0">
                          <a:latin typeface="Arial"/>
                          <a:cs typeface="Arial"/>
                        </a:rPr>
                        <a:t>ballot</a:t>
                      </a:r>
                      <a:r>
                        <a:rPr sz="1600" spc="-40" dirty="0">
                          <a:latin typeface="Arial"/>
                          <a:cs typeface="Arial"/>
                        </a:rPr>
                        <a:t> </a:t>
                      </a:r>
                      <a:r>
                        <a:rPr sz="1600" dirty="0">
                          <a:latin typeface="Arial"/>
                          <a:cs typeface="Arial"/>
                        </a:rPr>
                        <a:t>will</a:t>
                      </a:r>
                      <a:r>
                        <a:rPr sz="1600" spc="-35" dirty="0">
                          <a:latin typeface="Arial"/>
                          <a:cs typeface="Arial"/>
                        </a:rPr>
                        <a:t> </a:t>
                      </a:r>
                      <a:r>
                        <a:rPr sz="1600" dirty="0">
                          <a:latin typeface="Arial"/>
                          <a:cs typeface="Arial"/>
                        </a:rPr>
                        <a:t>start</a:t>
                      </a:r>
                      <a:r>
                        <a:rPr sz="1600" spc="-35" dirty="0">
                          <a:latin typeface="Arial"/>
                          <a:cs typeface="Arial"/>
                        </a:rPr>
                        <a:t> </a:t>
                      </a:r>
                      <a:r>
                        <a:rPr sz="1600" spc="-20" dirty="0">
                          <a:latin typeface="Arial"/>
                          <a:cs typeface="Arial"/>
                        </a:rPr>
                        <a:t>soon</a:t>
                      </a:r>
                      <a:endParaRPr sz="1600" dirty="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3"/>
                  </a:ext>
                </a:extLst>
              </a:tr>
            </a:tbl>
          </a:graphicData>
        </a:graphic>
      </p:graphicFrame>
    </p:spTree>
    <p:extLst>
      <p:ext uri="{BB962C8B-B14F-4D97-AF65-F5344CB8AC3E}">
        <p14:creationId xmlns:p14="http://schemas.microsoft.com/office/powerpoint/2010/main" val="284000810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object 3">
            <a:extLst>
              <a:ext uri="{FF2B5EF4-FFF2-40B4-BE49-F238E27FC236}">
                <a16:creationId xmlns:a16="http://schemas.microsoft.com/office/drawing/2014/main" id="{2F63D18E-3D82-9389-CF37-83A2559DE75B}"/>
              </a:ext>
            </a:extLst>
          </p:cNvPr>
          <p:cNvGraphicFramePr>
            <a:graphicFrameLocks noGrp="1"/>
          </p:cNvGraphicFramePr>
          <p:nvPr>
            <p:extLst>
              <p:ext uri="{D42A27DB-BD31-4B8C-83A1-F6EECF244321}">
                <p14:modId xmlns:p14="http://schemas.microsoft.com/office/powerpoint/2010/main" val="730197159"/>
              </p:ext>
            </p:extLst>
          </p:nvPr>
        </p:nvGraphicFramePr>
        <p:xfrm>
          <a:off x="398277" y="1242695"/>
          <a:ext cx="11712574" cy="2354580"/>
        </p:xfrm>
        <a:graphic>
          <a:graphicData uri="http://schemas.openxmlformats.org/drawingml/2006/table">
            <a:tbl>
              <a:tblPr firstRow="1" bandRow="1">
                <a:tableStyleId>{2D5ABB26-0587-4C30-8999-92F81FD0307C}</a:tableStyleId>
              </a:tblPr>
              <a:tblGrid>
                <a:gridCol w="612140">
                  <a:extLst>
                    <a:ext uri="{9D8B030D-6E8A-4147-A177-3AD203B41FA5}">
                      <a16:colId xmlns:a16="http://schemas.microsoft.com/office/drawing/2014/main" val="20000"/>
                    </a:ext>
                  </a:extLst>
                </a:gridCol>
                <a:gridCol w="1384935">
                  <a:extLst>
                    <a:ext uri="{9D8B030D-6E8A-4147-A177-3AD203B41FA5}">
                      <a16:colId xmlns:a16="http://schemas.microsoft.com/office/drawing/2014/main" val="20001"/>
                    </a:ext>
                  </a:extLst>
                </a:gridCol>
                <a:gridCol w="1937385">
                  <a:extLst>
                    <a:ext uri="{9D8B030D-6E8A-4147-A177-3AD203B41FA5}">
                      <a16:colId xmlns:a16="http://schemas.microsoft.com/office/drawing/2014/main" val="20002"/>
                    </a:ext>
                  </a:extLst>
                </a:gridCol>
                <a:gridCol w="1505585">
                  <a:extLst>
                    <a:ext uri="{9D8B030D-6E8A-4147-A177-3AD203B41FA5}">
                      <a16:colId xmlns:a16="http://schemas.microsoft.com/office/drawing/2014/main" val="20003"/>
                    </a:ext>
                  </a:extLst>
                </a:gridCol>
                <a:gridCol w="1582420">
                  <a:extLst>
                    <a:ext uri="{9D8B030D-6E8A-4147-A177-3AD203B41FA5}">
                      <a16:colId xmlns:a16="http://schemas.microsoft.com/office/drawing/2014/main" val="20004"/>
                    </a:ext>
                  </a:extLst>
                </a:gridCol>
                <a:gridCol w="4690109">
                  <a:extLst>
                    <a:ext uri="{9D8B030D-6E8A-4147-A177-3AD203B41FA5}">
                      <a16:colId xmlns:a16="http://schemas.microsoft.com/office/drawing/2014/main" val="20005"/>
                    </a:ext>
                  </a:extLst>
                </a:gridCol>
              </a:tblGrid>
              <a:tr h="370205">
                <a:tc>
                  <a:txBody>
                    <a:bodyPr/>
                    <a:lstStyle/>
                    <a:p>
                      <a:pPr marL="91440">
                        <a:lnSpc>
                          <a:spcPct val="100000"/>
                        </a:lnSpc>
                        <a:spcBef>
                          <a:spcPts val="195"/>
                        </a:spcBef>
                      </a:pP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a:lnSpc>
                          <a:spcPct val="100000"/>
                        </a:lnSpc>
                        <a:spcBef>
                          <a:spcPts val="195"/>
                        </a:spcBef>
                      </a:pPr>
                      <a:r>
                        <a:rPr sz="1600" b="1" dirty="0">
                          <a:solidFill>
                            <a:srgbClr val="FFFFFF"/>
                          </a:solidFill>
                          <a:latin typeface="Arial"/>
                          <a:cs typeface="Arial"/>
                        </a:rPr>
                        <a:t>Ballot</a:t>
                      </a:r>
                      <a:r>
                        <a:rPr sz="1600" b="1" spc="-65" dirty="0">
                          <a:solidFill>
                            <a:srgbClr val="FFFFFF"/>
                          </a:solidFill>
                          <a:latin typeface="Arial"/>
                          <a:cs typeface="Arial"/>
                        </a:rPr>
                        <a:t> </a:t>
                      </a:r>
                      <a:r>
                        <a:rPr sz="1600" b="1" spc="-10" dirty="0">
                          <a:solidFill>
                            <a:srgbClr val="FFFFFF"/>
                          </a:solidFill>
                          <a:latin typeface="Arial"/>
                          <a:cs typeface="Arial"/>
                        </a:rPr>
                        <a:t>times</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2075">
                        <a:lnSpc>
                          <a:spcPct val="100000"/>
                        </a:lnSpc>
                        <a:spcBef>
                          <a:spcPts val="195"/>
                        </a:spcBef>
                      </a:pPr>
                      <a:r>
                        <a:rPr sz="1600" b="1" dirty="0">
                          <a:solidFill>
                            <a:srgbClr val="FFFFFF"/>
                          </a:solidFill>
                          <a:latin typeface="Arial"/>
                          <a:cs typeface="Arial"/>
                        </a:rPr>
                        <a:t>Project</a:t>
                      </a:r>
                      <a:r>
                        <a:rPr sz="1600" b="1" spc="-70" dirty="0">
                          <a:solidFill>
                            <a:srgbClr val="FFFFFF"/>
                          </a:solidFill>
                          <a:latin typeface="Arial"/>
                          <a:cs typeface="Arial"/>
                        </a:rPr>
                        <a:t> </a:t>
                      </a:r>
                      <a:r>
                        <a:rPr sz="1600" b="1" spc="-10" dirty="0">
                          <a:solidFill>
                            <a:srgbClr val="FFFFFF"/>
                          </a:solidFill>
                          <a:latin typeface="Arial"/>
                          <a:cs typeface="Arial"/>
                        </a:rPr>
                        <a:t>number</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spc="-20" dirty="0">
                          <a:solidFill>
                            <a:srgbClr val="FFFFFF"/>
                          </a:solidFill>
                          <a:latin typeface="Arial"/>
                          <a:cs typeface="Arial"/>
                        </a:rPr>
                        <a:t>Voting</a:t>
                      </a:r>
                      <a:r>
                        <a:rPr sz="1600" b="1" spc="-50" dirty="0">
                          <a:solidFill>
                            <a:srgbClr val="FFFFFF"/>
                          </a:solidFill>
                          <a:latin typeface="Arial"/>
                          <a:cs typeface="Arial"/>
                        </a:rPr>
                        <a:t> </a:t>
                      </a:r>
                      <a:r>
                        <a:rPr sz="1600" b="1" spc="-10" dirty="0">
                          <a:solidFill>
                            <a:srgbClr val="FFFFFF"/>
                          </a:solidFill>
                          <a:latin typeface="Arial"/>
                          <a:cs typeface="Arial"/>
                        </a:rPr>
                        <a:t>result</a:t>
                      </a:r>
                      <a:endParaRPr sz="1600" dirty="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dirty="0">
                          <a:solidFill>
                            <a:srgbClr val="FFFFFF"/>
                          </a:solidFill>
                          <a:latin typeface="Arial"/>
                          <a:cs typeface="Arial"/>
                        </a:rPr>
                        <a:t>Document</a:t>
                      </a:r>
                      <a:r>
                        <a:rPr sz="1600" b="1" spc="-80" dirty="0">
                          <a:solidFill>
                            <a:srgbClr val="FFFFFF"/>
                          </a:solidFill>
                          <a:latin typeface="Arial"/>
                          <a:cs typeface="Arial"/>
                        </a:rPr>
                        <a:t> </a:t>
                      </a: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a:lnSpc>
                          <a:spcPct val="100000"/>
                        </a:lnSpc>
                        <a:spcBef>
                          <a:spcPts val="195"/>
                        </a:spcBef>
                      </a:pPr>
                      <a:r>
                        <a:rPr sz="1600" b="1" spc="-20" dirty="0">
                          <a:solidFill>
                            <a:srgbClr val="FFFFFF"/>
                          </a:solidFill>
                          <a:latin typeface="Arial"/>
                          <a:cs typeface="Arial"/>
                        </a:rPr>
                        <a:t>Note</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extLst>
                  <a:ext uri="{0D108BD9-81ED-4DB2-BD59-A6C34878D82A}">
                    <a16:rowId xmlns:a16="http://schemas.microsoft.com/office/drawing/2014/main" val="10000"/>
                  </a:ext>
                </a:extLst>
              </a:tr>
              <a:tr h="1445895">
                <a:tc>
                  <a:txBody>
                    <a:bodyPr/>
                    <a:lstStyle/>
                    <a:p>
                      <a:pPr marL="91440">
                        <a:lnSpc>
                          <a:spcPct val="100000"/>
                        </a:lnSpc>
                        <a:spcBef>
                          <a:spcPts val="195"/>
                        </a:spcBef>
                      </a:pPr>
                      <a:r>
                        <a:rPr sz="1600" spc="-50" dirty="0">
                          <a:latin typeface="Arial"/>
                          <a:cs typeface="Arial"/>
                        </a:rPr>
                        <a:t>1</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195"/>
                        </a:spcBef>
                      </a:pPr>
                      <a:r>
                        <a:rPr sz="1600" spc="-10" dirty="0">
                          <a:latin typeface="Arial"/>
                          <a:cs typeface="Arial"/>
                        </a:rPr>
                        <a:t>First</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2075">
                        <a:lnSpc>
                          <a:spcPct val="100000"/>
                        </a:lnSpc>
                        <a:spcBef>
                          <a:spcPts val="195"/>
                        </a:spcBef>
                      </a:pPr>
                      <a:r>
                        <a:rPr sz="1600" dirty="0">
                          <a:latin typeface="Arial"/>
                          <a:cs typeface="Arial"/>
                        </a:rPr>
                        <a:t>ISO/DTR</a:t>
                      </a:r>
                      <a:r>
                        <a:rPr sz="1600" spc="-65" dirty="0">
                          <a:latin typeface="Arial"/>
                          <a:cs typeface="Arial"/>
                        </a:rPr>
                        <a:t> </a:t>
                      </a:r>
                      <a:r>
                        <a:rPr sz="1600" spc="-10" dirty="0">
                          <a:latin typeface="Arial"/>
                          <a:cs typeface="Arial"/>
                        </a:rPr>
                        <a:t>16320-</a:t>
                      </a:r>
                      <a:r>
                        <a:rPr sz="1600" spc="-50" dirty="0">
                          <a:latin typeface="Arial"/>
                          <a:cs typeface="Arial"/>
                        </a:rPr>
                        <a:t>1</a:t>
                      </a:r>
                      <a:endParaRPr lang="en-US" sz="1600" spc="-50" dirty="0">
                        <a:latin typeface="Arial"/>
                        <a:cs typeface="Arial"/>
                      </a:endParaRPr>
                    </a:p>
                    <a:p>
                      <a:pPr marL="92075">
                        <a:lnSpc>
                          <a:spcPct val="100000"/>
                        </a:lnSpc>
                        <a:spcBef>
                          <a:spcPts val="195"/>
                        </a:spcBef>
                      </a:pPr>
                      <a:r>
                        <a:rPr lang="en-US" sz="1600" spc="-50" dirty="0">
                          <a:solidFill>
                            <a:srgbClr val="FF0000"/>
                          </a:solidFill>
                          <a:latin typeface="Arial"/>
                          <a:cs typeface="Arial"/>
                        </a:rPr>
                        <a:t>(Smart Contract)</a:t>
                      </a:r>
                      <a:endParaRPr sz="1600" dirty="0">
                        <a:solidFill>
                          <a:srgbClr val="FF0000"/>
                        </a:solidFill>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marR="470534">
                        <a:lnSpc>
                          <a:spcPts val="1780"/>
                        </a:lnSpc>
                        <a:spcBef>
                          <a:spcPts val="370"/>
                        </a:spcBef>
                      </a:pPr>
                      <a:r>
                        <a:rPr sz="1600" spc="-10" dirty="0">
                          <a:latin typeface="Arial"/>
                          <a:cs typeface="Arial"/>
                        </a:rPr>
                        <a:t>Technical comments received</a:t>
                      </a:r>
                      <a:endParaRPr sz="1600">
                        <a:latin typeface="Arial"/>
                        <a:cs typeface="Arial"/>
                      </a:endParaRPr>
                    </a:p>
                  </a:txBody>
                  <a:tcPr marL="0" marR="0" marT="4699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195"/>
                        </a:spcBef>
                      </a:pPr>
                      <a:r>
                        <a:rPr sz="1600" spc="-10" dirty="0">
                          <a:latin typeface="Arial"/>
                          <a:cs typeface="Arial"/>
                        </a:rPr>
                        <a:t>N1566</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marR="339090" indent="55244">
                        <a:lnSpc>
                          <a:spcPct val="92500"/>
                        </a:lnSpc>
                        <a:spcBef>
                          <a:spcPts val="340"/>
                        </a:spcBef>
                      </a:pPr>
                      <a:r>
                        <a:rPr sz="1600" dirty="0">
                          <a:latin typeface="Arial"/>
                          <a:cs typeface="Arial"/>
                        </a:rPr>
                        <a:t>5 </a:t>
                      </a:r>
                      <a:r>
                        <a:rPr sz="1600" spc="-10" dirty="0">
                          <a:latin typeface="Arial"/>
                          <a:cs typeface="Arial"/>
                        </a:rPr>
                        <a:t>P-</a:t>
                      </a:r>
                      <a:r>
                        <a:rPr sz="1600" dirty="0">
                          <a:latin typeface="Arial"/>
                          <a:cs typeface="Arial"/>
                        </a:rPr>
                        <a:t>members approved, </a:t>
                      </a:r>
                      <a:r>
                        <a:rPr sz="1600" u="sng" dirty="0">
                          <a:uFill>
                            <a:solidFill>
                              <a:srgbClr val="000000"/>
                            </a:solidFill>
                          </a:uFill>
                          <a:latin typeface="Arial"/>
                          <a:cs typeface="Arial"/>
                        </a:rPr>
                        <a:t>1 </a:t>
                      </a:r>
                      <a:r>
                        <a:rPr sz="1600" u="sng" spc="-10" dirty="0">
                          <a:uFill>
                            <a:solidFill>
                              <a:srgbClr val="000000"/>
                            </a:solidFill>
                          </a:uFill>
                          <a:latin typeface="Arial"/>
                          <a:cs typeface="Arial"/>
                        </a:rPr>
                        <a:t>P-</a:t>
                      </a:r>
                      <a:r>
                        <a:rPr sz="1600" u="sng" dirty="0">
                          <a:uFill>
                            <a:solidFill>
                              <a:srgbClr val="000000"/>
                            </a:solidFill>
                          </a:uFill>
                          <a:latin typeface="Arial"/>
                          <a:cs typeface="Arial"/>
                        </a:rPr>
                        <a:t>member </a:t>
                      </a:r>
                      <a:r>
                        <a:rPr sz="1600" u="none" dirty="0">
                          <a:latin typeface="Arial"/>
                          <a:cs typeface="Arial"/>
                        </a:rPr>
                        <a:t> </a:t>
                      </a:r>
                      <a:r>
                        <a:rPr sz="1600" u="sng" dirty="0">
                          <a:uFill>
                            <a:solidFill>
                              <a:srgbClr val="000000"/>
                            </a:solidFill>
                          </a:uFill>
                          <a:latin typeface="Arial"/>
                          <a:cs typeface="Arial"/>
                        </a:rPr>
                        <a:t>disapproved</a:t>
                      </a:r>
                      <a:r>
                        <a:rPr sz="1600" u="none" spc="-30" dirty="0">
                          <a:latin typeface="Arial"/>
                          <a:cs typeface="Arial"/>
                        </a:rPr>
                        <a:t> </a:t>
                      </a:r>
                      <a:r>
                        <a:rPr sz="1600" u="none" dirty="0">
                          <a:latin typeface="Arial"/>
                          <a:cs typeface="Arial"/>
                        </a:rPr>
                        <a:t>and</a:t>
                      </a:r>
                      <a:r>
                        <a:rPr sz="1600" u="none" spc="-45" dirty="0">
                          <a:latin typeface="Arial"/>
                          <a:cs typeface="Arial"/>
                        </a:rPr>
                        <a:t> </a:t>
                      </a:r>
                      <a:r>
                        <a:rPr sz="1600" u="none" dirty="0">
                          <a:latin typeface="Arial"/>
                          <a:cs typeface="Arial"/>
                        </a:rPr>
                        <a:t>12</a:t>
                      </a:r>
                      <a:r>
                        <a:rPr sz="1600" u="none" spc="-45" dirty="0">
                          <a:latin typeface="Arial"/>
                          <a:cs typeface="Arial"/>
                        </a:rPr>
                        <a:t> </a:t>
                      </a:r>
                      <a:r>
                        <a:rPr sz="1600" u="none" spc="-10" dirty="0">
                          <a:latin typeface="Arial"/>
                          <a:cs typeface="Arial"/>
                        </a:rPr>
                        <a:t>P-</a:t>
                      </a:r>
                      <a:r>
                        <a:rPr sz="1600" u="none" dirty="0">
                          <a:latin typeface="Arial"/>
                          <a:cs typeface="Arial"/>
                        </a:rPr>
                        <a:t>members</a:t>
                      </a:r>
                      <a:r>
                        <a:rPr sz="1600" u="none" spc="-30" dirty="0">
                          <a:latin typeface="Arial"/>
                          <a:cs typeface="Arial"/>
                        </a:rPr>
                        <a:t> </a:t>
                      </a:r>
                      <a:r>
                        <a:rPr sz="1600" u="none" spc="-10" dirty="0">
                          <a:latin typeface="Arial"/>
                          <a:cs typeface="Arial"/>
                        </a:rPr>
                        <a:t>abstained. </a:t>
                      </a:r>
                      <a:r>
                        <a:rPr sz="1600" u="none" dirty="0">
                          <a:latin typeface="Arial"/>
                          <a:cs typeface="Arial"/>
                        </a:rPr>
                        <a:t>Comments</a:t>
                      </a:r>
                      <a:r>
                        <a:rPr sz="1600" u="none" spc="-55" dirty="0">
                          <a:latin typeface="Arial"/>
                          <a:cs typeface="Arial"/>
                        </a:rPr>
                        <a:t> </a:t>
                      </a:r>
                      <a:r>
                        <a:rPr sz="1600" u="none" dirty="0">
                          <a:latin typeface="Arial"/>
                          <a:cs typeface="Arial"/>
                        </a:rPr>
                        <a:t>from</a:t>
                      </a:r>
                      <a:r>
                        <a:rPr sz="1600" u="none" spc="-55" dirty="0">
                          <a:latin typeface="Arial"/>
                          <a:cs typeface="Arial"/>
                        </a:rPr>
                        <a:t> </a:t>
                      </a:r>
                      <a:r>
                        <a:rPr sz="1600" u="none" spc="-10" dirty="0">
                          <a:latin typeface="Arial"/>
                          <a:cs typeface="Arial"/>
                        </a:rPr>
                        <a:t>KATS</a:t>
                      </a:r>
                      <a:r>
                        <a:rPr sz="1600" u="none" spc="-50" dirty="0">
                          <a:latin typeface="Arial"/>
                          <a:cs typeface="Arial"/>
                        </a:rPr>
                        <a:t> </a:t>
                      </a:r>
                      <a:r>
                        <a:rPr sz="1600" u="none" dirty="0">
                          <a:latin typeface="Arial"/>
                          <a:cs typeface="Arial"/>
                        </a:rPr>
                        <a:t>and</a:t>
                      </a:r>
                      <a:r>
                        <a:rPr sz="1600" u="none" spc="-60" dirty="0">
                          <a:latin typeface="Arial"/>
                          <a:cs typeface="Arial"/>
                        </a:rPr>
                        <a:t> </a:t>
                      </a:r>
                      <a:r>
                        <a:rPr sz="1600" u="none" dirty="0">
                          <a:latin typeface="Arial"/>
                          <a:cs typeface="Arial"/>
                        </a:rPr>
                        <a:t>SAC</a:t>
                      </a:r>
                      <a:r>
                        <a:rPr sz="1600" u="none" spc="-55" dirty="0">
                          <a:latin typeface="Arial"/>
                          <a:cs typeface="Arial"/>
                        </a:rPr>
                        <a:t> </a:t>
                      </a:r>
                      <a:r>
                        <a:rPr sz="1600" u="none" dirty="0">
                          <a:latin typeface="Arial"/>
                          <a:cs typeface="Arial"/>
                        </a:rPr>
                        <a:t>were</a:t>
                      </a:r>
                      <a:r>
                        <a:rPr sz="1600" u="none" spc="-50" dirty="0">
                          <a:latin typeface="Arial"/>
                          <a:cs typeface="Arial"/>
                        </a:rPr>
                        <a:t> </a:t>
                      </a:r>
                      <a:r>
                        <a:rPr sz="1600" u="none" spc="-10" dirty="0">
                          <a:latin typeface="Arial"/>
                          <a:cs typeface="Arial"/>
                        </a:rPr>
                        <a:t>received, </a:t>
                      </a:r>
                      <a:r>
                        <a:rPr sz="1600" u="none" dirty="0">
                          <a:latin typeface="Arial"/>
                          <a:cs typeface="Arial"/>
                        </a:rPr>
                        <a:t>including</a:t>
                      </a:r>
                      <a:r>
                        <a:rPr sz="1600" u="none" spc="-35" dirty="0">
                          <a:latin typeface="Arial"/>
                          <a:cs typeface="Arial"/>
                        </a:rPr>
                        <a:t> </a:t>
                      </a:r>
                      <a:r>
                        <a:rPr sz="1600" u="none" dirty="0">
                          <a:latin typeface="Arial"/>
                          <a:cs typeface="Arial"/>
                        </a:rPr>
                        <a:t>technical</a:t>
                      </a:r>
                      <a:r>
                        <a:rPr sz="1600" u="none" spc="-40" dirty="0">
                          <a:latin typeface="Arial"/>
                          <a:cs typeface="Arial"/>
                        </a:rPr>
                        <a:t> </a:t>
                      </a:r>
                      <a:r>
                        <a:rPr sz="1600" u="none" spc="-10" dirty="0">
                          <a:latin typeface="Arial"/>
                          <a:cs typeface="Arial"/>
                        </a:rPr>
                        <a:t>comments.</a:t>
                      </a:r>
                      <a:endParaRPr sz="1600">
                        <a:latin typeface="Arial"/>
                        <a:cs typeface="Arial"/>
                      </a:endParaRPr>
                    </a:p>
                    <a:p>
                      <a:pPr marL="91440" marR="664210">
                        <a:lnSpc>
                          <a:spcPts val="1780"/>
                        </a:lnSpc>
                        <a:spcBef>
                          <a:spcPts val="35"/>
                        </a:spcBef>
                      </a:pPr>
                      <a:r>
                        <a:rPr sz="1600" dirty="0">
                          <a:latin typeface="Arial"/>
                          <a:cs typeface="Arial"/>
                        </a:rPr>
                        <a:t>Waiting</a:t>
                      </a:r>
                      <a:r>
                        <a:rPr sz="1600" spc="-50" dirty="0">
                          <a:latin typeface="Arial"/>
                          <a:cs typeface="Arial"/>
                        </a:rPr>
                        <a:t> </a:t>
                      </a:r>
                      <a:r>
                        <a:rPr sz="1600" dirty="0">
                          <a:latin typeface="Arial"/>
                          <a:cs typeface="Arial"/>
                        </a:rPr>
                        <a:t>for</a:t>
                      </a:r>
                      <a:r>
                        <a:rPr sz="1600" spc="-45" dirty="0">
                          <a:latin typeface="Arial"/>
                          <a:cs typeface="Arial"/>
                        </a:rPr>
                        <a:t> </a:t>
                      </a:r>
                      <a:r>
                        <a:rPr sz="1600" dirty="0">
                          <a:latin typeface="Arial"/>
                          <a:cs typeface="Arial"/>
                        </a:rPr>
                        <a:t>the</a:t>
                      </a:r>
                      <a:r>
                        <a:rPr sz="1600" spc="-50" dirty="0">
                          <a:latin typeface="Arial"/>
                          <a:cs typeface="Arial"/>
                        </a:rPr>
                        <a:t> </a:t>
                      </a:r>
                      <a:r>
                        <a:rPr sz="1600" dirty="0">
                          <a:latin typeface="Arial"/>
                          <a:cs typeface="Arial"/>
                        </a:rPr>
                        <a:t>submission</a:t>
                      </a:r>
                      <a:r>
                        <a:rPr sz="1600" spc="-50" dirty="0">
                          <a:latin typeface="Arial"/>
                          <a:cs typeface="Arial"/>
                        </a:rPr>
                        <a:t> </a:t>
                      </a:r>
                      <a:r>
                        <a:rPr sz="1600" dirty="0">
                          <a:latin typeface="Arial"/>
                          <a:cs typeface="Arial"/>
                        </a:rPr>
                        <a:t>of</a:t>
                      </a:r>
                      <a:r>
                        <a:rPr sz="1600" spc="-45" dirty="0">
                          <a:latin typeface="Arial"/>
                          <a:cs typeface="Arial"/>
                        </a:rPr>
                        <a:t> </a:t>
                      </a:r>
                      <a:r>
                        <a:rPr sz="1600" dirty="0">
                          <a:latin typeface="Arial"/>
                          <a:cs typeface="Arial"/>
                        </a:rPr>
                        <a:t>the</a:t>
                      </a:r>
                      <a:r>
                        <a:rPr sz="1600" spc="-45" dirty="0">
                          <a:latin typeface="Arial"/>
                          <a:cs typeface="Arial"/>
                        </a:rPr>
                        <a:t> </a:t>
                      </a:r>
                      <a:r>
                        <a:rPr sz="1600" spc="-10" dirty="0">
                          <a:latin typeface="Arial"/>
                          <a:cs typeface="Arial"/>
                        </a:rPr>
                        <a:t>comments disposition</a:t>
                      </a:r>
                      <a:endParaRPr sz="1600">
                        <a:latin typeface="Arial"/>
                        <a:cs typeface="Arial"/>
                      </a:endParaRPr>
                    </a:p>
                  </a:txBody>
                  <a:tcPr marL="0" marR="0" marT="4318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1"/>
                  </a:ext>
                </a:extLst>
              </a:tr>
              <a:tr h="370205">
                <a:tc>
                  <a:txBody>
                    <a:bodyPr/>
                    <a:lstStyle/>
                    <a:p>
                      <a:pPr marL="91440">
                        <a:lnSpc>
                          <a:spcPct val="100000"/>
                        </a:lnSpc>
                        <a:spcBef>
                          <a:spcPts val="200"/>
                        </a:spcBef>
                      </a:pPr>
                      <a:r>
                        <a:rPr sz="1600" spc="-50" dirty="0">
                          <a:latin typeface="Arial"/>
                          <a:cs typeface="Arial"/>
                        </a:rPr>
                        <a:t>2</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00"/>
                        </a:spcBef>
                      </a:pPr>
                      <a:r>
                        <a:rPr sz="1600" spc="-10" dirty="0">
                          <a:latin typeface="Arial"/>
                          <a:cs typeface="Arial"/>
                        </a:rPr>
                        <a:t>Second</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2075">
                        <a:lnSpc>
                          <a:spcPct val="100000"/>
                        </a:lnSpc>
                        <a:spcBef>
                          <a:spcPts val="200"/>
                        </a:spcBef>
                      </a:pPr>
                      <a:r>
                        <a:rPr sz="1600" dirty="0">
                          <a:latin typeface="Arial"/>
                          <a:cs typeface="Arial"/>
                        </a:rPr>
                        <a:t>ISO/DTR</a:t>
                      </a:r>
                      <a:r>
                        <a:rPr sz="1600" spc="-65" dirty="0">
                          <a:latin typeface="Arial"/>
                          <a:cs typeface="Arial"/>
                        </a:rPr>
                        <a:t> </a:t>
                      </a:r>
                      <a:r>
                        <a:rPr sz="1600" spc="-10" dirty="0">
                          <a:latin typeface="Arial"/>
                          <a:cs typeface="Arial"/>
                        </a:rPr>
                        <a:t>16320-</a:t>
                      </a:r>
                      <a:r>
                        <a:rPr sz="1600" spc="-50" dirty="0">
                          <a:latin typeface="Arial"/>
                          <a:cs typeface="Arial"/>
                        </a:rPr>
                        <a:t>1</a:t>
                      </a:r>
                      <a:endParaRPr lang="en-US" sz="1600" spc="-50" dirty="0">
                        <a:latin typeface="Arial"/>
                        <a:cs typeface="Arial"/>
                      </a:endParaRPr>
                    </a:p>
                    <a:p>
                      <a:pPr marL="92075" marR="0" lvl="0" indent="0" algn="l" defTabSz="914400" rtl="0" eaLnBrk="1" fontAlgn="auto" latinLnBrk="0" hangingPunct="1">
                        <a:lnSpc>
                          <a:spcPct val="100000"/>
                        </a:lnSpc>
                        <a:spcBef>
                          <a:spcPts val="200"/>
                        </a:spcBef>
                        <a:spcAft>
                          <a:spcPts val="0"/>
                        </a:spcAft>
                        <a:buClrTx/>
                        <a:buSzTx/>
                        <a:buFontTx/>
                        <a:buNone/>
                        <a:tabLst/>
                        <a:defRPr/>
                      </a:pPr>
                      <a:r>
                        <a:rPr lang="en-US" altLang="ja-JP" sz="1600" spc="-50" dirty="0">
                          <a:solidFill>
                            <a:srgbClr val="FF0000"/>
                          </a:solidFill>
                          <a:latin typeface="Arial"/>
                          <a:cs typeface="Arial"/>
                        </a:rPr>
                        <a:t>(Smart Contract)</a:t>
                      </a:r>
                      <a:endParaRPr lang="en-US" altLang="ja-JP" sz="1600" dirty="0">
                        <a:solidFill>
                          <a:srgbClr val="FF0000"/>
                        </a:solidFill>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6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6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00"/>
                        </a:spcBef>
                      </a:pPr>
                      <a:r>
                        <a:rPr sz="1600" dirty="0">
                          <a:latin typeface="Arial"/>
                          <a:cs typeface="Arial"/>
                        </a:rPr>
                        <a:t>Waiting</a:t>
                      </a:r>
                      <a:r>
                        <a:rPr sz="1600" spc="-50" dirty="0">
                          <a:latin typeface="Arial"/>
                          <a:cs typeface="Arial"/>
                        </a:rPr>
                        <a:t> </a:t>
                      </a:r>
                      <a:r>
                        <a:rPr sz="1600" dirty="0">
                          <a:latin typeface="Arial"/>
                          <a:cs typeface="Arial"/>
                        </a:rPr>
                        <a:t>for</a:t>
                      </a:r>
                      <a:r>
                        <a:rPr sz="1600" spc="-45" dirty="0">
                          <a:latin typeface="Arial"/>
                          <a:cs typeface="Arial"/>
                        </a:rPr>
                        <a:t> </a:t>
                      </a:r>
                      <a:r>
                        <a:rPr sz="1600" dirty="0">
                          <a:latin typeface="Arial"/>
                          <a:cs typeface="Arial"/>
                        </a:rPr>
                        <a:t>the</a:t>
                      </a:r>
                      <a:r>
                        <a:rPr sz="1600" spc="-50" dirty="0">
                          <a:latin typeface="Arial"/>
                          <a:cs typeface="Arial"/>
                        </a:rPr>
                        <a:t> </a:t>
                      </a:r>
                      <a:r>
                        <a:rPr sz="1600" dirty="0">
                          <a:latin typeface="Arial"/>
                          <a:cs typeface="Arial"/>
                        </a:rPr>
                        <a:t>submission</a:t>
                      </a:r>
                      <a:r>
                        <a:rPr sz="1600" spc="-50" dirty="0">
                          <a:latin typeface="Arial"/>
                          <a:cs typeface="Arial"/>
                        </a:rPr>
                        <a:t> </a:t>
                      </a:r>
                      <a:r>
                        <a:rPr sz="1600" dirty="0">
                          <a:latin typeface="Arial"/>
                          <a:cs typeface="Arial"/>
                        </a:rPr>
                        <a:t>for</a:t>
                      </a:r>
                      <a:r>
                        <a:rPr sz="1600" spc="-45" dirty="0">
                          <a:latin typeface="Arial"/>
                          <a:cs typeface="Arial"/>
                        </a:rPr>
                        <a:t> </a:t>
                      </a:r>
                      <a:r>
                        <a:rPr sz="1600" dirty="0">
                          <a:latin typeface="Arial"/>
                          <a:cs typeface="Arial"/>
                        </a:rPr>
                        <a:t>second</a:t>
                      </a:r>
                      <a:r>
                        <a:rPr sz="1600" spc="-40" dirty="0">
                          <a:latin typeface="Arial"/>
                          <a:cs typeface="Arial"/>
                        </a:rPr>
                        <a:t> </a:t>
                      </a:r>
                      <a:r>
                        <a:rPr sz="1600" dirty="0">
                          <a:latin typeface="Arial"/>
                          <a:cs typeface="Arial"/>
                        </a:rPr>
                        <a:t>DTR</a:t>
                      </a:r>
                      <a:r>
                        <a:rPr sz="1600" spc="-45" dirty="0">
                          <a:latin typeface="Arial"/>
                          <a:cs typeface="Arial"/>
                        </a:rPr>
                        <a:t> </a:t>
                      </a:r>
                      <a:r>
                        <a:rPr sz="1600" spc="-10" dirty="0">
                          <a:latin typeface="Arial"/>
                          <a:cs typeface="Arial"/>
                        </a:rPr>
                        <a:t>ballot</a:t>
                      </a:r>
                      <a:endParaRPr sz="1600" dirty="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2"/>
                  </a:ext>
                </a:extLst>
              </a:tr>
            </a:tbl>
          </a:graphicData>
        </a:graphic>
      </p:graphicFrame>
      <p:sp>
        <p:nvSpPr>
          <p:cNvPr id="3" name="テキスト ボックス 2">
            <a:extLst>
              <a:ext uri="{FF2B5EF4-FFF2-40B4-BE49-F238E27FC236}">
                <a16:creationId xmlns:a16="http://schemas.microsoft.com/office/drawing/2014/main" id="{202A9F0E-D3ED-238D-BAE0-C2C065A3F4AF}"/>
              </a:ext>
            </a:extLst>
          </p:cNvPr>
          <p:cNvSpPr txBox="1"/>
          <p:nvPr/>
        </p:nvSpPr>
        <p:spPr>
          <a:xfrm>
            <a:off x="497457" y="385313"/>
            <a:ext cx="2760452" cy="523220"/>
          </a:xfrm>
          <a:prstGeom prst="rect">
            <a:avLst/>
          </a:prstGeom>
          <a:noFill/>
        </p:spPr>
        <p:txBody>
          <a:bodyPr wrap="square" rtlCol="0">
            <a:spAutoFit/>
          </a:bodyPr>
          <a:lstStyle/>
          <a:p>
            <a:r>
              <a:rPr lang="en-US" altLang="ja-JP" sz="2800" b="1" dirty="0"/>
              <a:t>DTR</a:t>
            </a:r>
            <a:r>
              <a:rPr kumimoji="1" lang="en-US" altLang="ja-JP" sz="2800" b="1" dirty="0"/>
              <a:t> Ballot</a:t>
            </a:r>
            <a:endParaRPr kumimoji="1" lang="ja-JP" altLang="en-US" sz="2800" b="1" dirty="0"/>
          </a:p>
        </p:txBody>
      </p:sp>
    </p:spTree>
    <p:extLst>
      <p:ext uri="{BB962C8B-B14F-4D97-AF65-F5344CB8AC3E}">
        <p14:creationId xmlns:p14="http://schemas.microsoft.com/office/powerpoint/2010/main" val="309212210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A018E28B-3D4D-564B-CD71-3BB1311CD4A0}"/>
              </a:ext>
            </a:extLst>
          </p:cNvPr>
          <p:cNvSpPr txBox="1"/>
          <p:nvPr/>
        </p:nvSpPr>
        <p:spPr>
          <a:xfrm>
            <a:off x="345057" y="232913"/>
            <a:ext cx="2760452" cy="523220"/>
          </a:xfrm>
          <a:prstGeom prst="rect">
            <a:avLst/>
          </a:prstGeom>
          <a:noFill/>
        </p:spPr>
        <p:txBody>
          <a:bodyPr wrap="square" rtlCol="0">
            <a:spAutoFit/>
          </a:bodyPr>
          <a:lstStyle/>
          <a:p>
            <a:r>
              <a:rPr lang="en-US" altLang="ja-JP" sz="2800" b="1" dirty="0"/>
              <a:t>SR</a:t>
            </a:r>
            <a:r>
              <a:rPr kumimoji="1" lang="en-US" altLang="ja-JP" sz="2800" b="1" dirty="0"/>
              <a:t> Ballot</a:t>
            </a:r>
            <a:endParaRPr kumimoji="1" lang="ja-JP" altLang="en-US" sz="2800" b="1" dirty="0"/>
          </a:p>
        </p:txBody>
      </p:sp>
      <p:graphicFrame>
        <p:nvGraphicFramePr>
          <p:cNvPr id="4" name="object 3">
            <a:extLst>
              <a:ext uri="{FF2B5EF4-FFF2-40B4-BE49-F238E27FC236}">
                <a16:creationId xmlns:a16="http://schemas.microsoft.com/office/drawing/2014/main" id="{D4641373-FA6C-98DE-F0D8-2779ADC634C6}"/>
              </a:ext>
            </a:extLst>
          </p:cNvPr>
          <p:cNvGraphicFramePr>
            <a:graphicFrameLocks noGrp="1"/>
          </p:cNvGraphicFramePr>
          <p:nvPr>
            <p:extLst>
              <p:ext uri="{D42A27DB-BD31-4B8C-83A1-F6EECF244321}">
                <p14:modId xmlns:p14="http://schemas.microsoft.com/office/powerpoint/2010/main" val="4088012536"/>
              </p:ext>
            </p:extLst>
          </p:nvPr>
        </p:nvGraphicFramePr>
        <p:xfrm>
          <a:off x="345057" y="996547"/>
          <a:ext cx="11628120" cy="4400548"/>
        </p:xfrm>
        <a:graphic>
          <a:graphicData uri="http://schemas.openxmlformats.org/drawingml/2006/table">
            <a:tbl>
              <a:tblPr firstRow="1" bandRow="1">
                <a:tableStyleId>{2D5ABB26-0587-4C30-8999-92F81FD0307C}</a:tableStyleId>
              </a:tblPr>
              <a:tblGrid>
                <a:gridCol w="586740">
                  <a:extLst>
                    <a:ext uri="{9D8B030D-6E8A-4147-A177-3AD203B41FA5}">
                      <a16:colId xmlns:a16="http://schemas.microsoft.com/office/drawing/2014/main" val="20000"/>
                    </a:ext>
                  </a:extLst>
                </a:gridCol>
                <a:gridCol w="2802255">
                  <a:extLst>
                    <a:ext uri="{9D8B030D-6E8A-4147-A177-3AD203B41FA5}">
                      <a16:colId xmlns:a16="http://schemas.microsoft.com/office/drawing/2014/main" val="20001"/>
                    </a:ext>
                  </a:extLst>
                </a:gridCol>
                <a:gridCol w="1501775">
                  <a:extLst>
                    <a:ext uri="{9D8B030D-6E8A-4147-A177-3AD203B41FA5}">
                      <a16:colId xmlns:a16="http://schemas.microsoft.com/office/drawing/2014/main" val="20002"/>
                    </a:ext>
                  </a:extLst>
                </a:gridCol>
                <a:gridCol w="1584325">
                  <a:extLst>
                    <a:ext uri="{9D8B030D-6E8A-4147-A177-3AD203B41FA5}">
                      <a16:colId xmlns:a16="http://schemas.microsoft.com/office/drawing/2014/main" val="20003"/>
                    </a:ext>
                  </a:extLst>
                </a:gridCol>
                <a:gridCol w="5153025">
                  <a:extLst>
                    <a:ext uri="{9D8B030D-6E8A-4147-A177-3AD203B41FA5}">
                      <a16:colId xmlns:a16="http://schemas.microsoft.com/office/drawing/2014/main" val="20004"/>
                    </a:ext>
                  </a:extLst>
                </a:gridCol>
              </a:tblGrid>
              <a:tr h="438784">
                <a:tc>
                  <a:txBody>
                    <a:bodyPr/>
                    <a:lstStyle/>
                    <a:p>
                      <a:pPr marL="90805">
                        <a:lnSpc>
                          <a:spcPct val="100000"/>
                        </a:lnSpc>
                        <a:spcBef>
                          <a:spcPts val="195"/>
                        </a:spcBef>
                      </a:pP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a:lnSpc>
                          <a:spcPct val="100000"/>
                        </a:lnSpc>
                        <a:spcBef>
                          <a:spcPts val="195"/>
                        </a:spcBef>
                      </a:pPr>
                      <a:r>
                        <a:rPr sz="1600" b="1" dirty="0">
                          <a:solidFill>
                            <a:srgbClr val="FFFFFF"/>
                          </a:solidFill>
                          <a:latin typeface="Arial"/>
                          <a:cs typeface="Arial"/>
                        </a:rPr>
                        <a:t>Project</a:t>
                      </a:r>
                      <a:r>
                        <a:rPr sz="1600" b="1" spc="-70" dirty="0">
                          <a:solidFill>
                            <a:srgbClr val="FFFFFF"/>
                          </a:solidFill>
                          <a:latin typeface="Arial"/>
                          <a:cs typeface="Arial"/>
                        </a:rPr>
                        <a:t> </a:t>
                      </a:r>
                      <a:r>
                        <a:rPr sz="1600" b="1" spc="-10" dirty="0">
                          <a:solidFill>
                            <a:srgbClr val="FFFFFF"/>
                          </a:solidFill>
                          <a:latin typeface="Arial"/>
                          <a:cs typeface="Arial"/>
                        </a:rPr>
                        <a:t>number</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a:lnSpc>
                          <a:spcPct val="100000"/>
                        </a:lnSpc>
                        <a:spcBef>
                          <a:spcPts val="195"/>
                        </a:spcBef>
                      </a:pPr>
                      <a:r>
                        <a:rPr sz="1600" b="1" spc="-20" dirty="0">
                          <a:solidFill>
                            <a:srgbClr val="FFFFFF"/>
                          </a:solidFill>
                          <a:latin typeface="Arial"/>
                          <a:cs typeface="Arial"/>
                        </a:rPr>
                        <a:t>Voting</a:t>
                      </a:r>
                      <a:r>
                        <a:rPr sz="1600" b="1" spc="-50" dirty="0">
                          <a:solidFill>
                            <a:srgbClr val="FFFFFF"/>
                          </a:solidFill>
                          <a:latin typeface="Arial"/>
                          <a:cs typeface="Arial"/>
                        </a:rPr>
                        <a:t> </a:t>
                      </a:r>
                      <a:r>
                        <a:rPr sz="1600" b="1" spc="-10" dirty="0">
                          <a:solidFill>
                            <a:srgbClr val="FFFFFF"/>
                          </a:solidFill>
                          <a:latin typeface="Arial"/>
                          <a:cs typeface="Arial"/>
                        </a:rPr>
                        <a:t>result</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195"/>
                        </a:spcBef>
                      </a:pPr>
                      <a:r>
                        <a:rPr sz="1600" b="1" dirty="0">
                          <a:solidFill>
                            <a:srgbClr val="FFFFFF"/>
                          </a:solidFill>
                          <a:latin typeface="Arial"/>
                          <a:cs typeface="Arial"/>
                        </a:rPr>
                        <a:t>Document</a:t>
                      </a:r>
                      <a:r>
                        <a:rPr sz="1600" b="1" spc="-80" dirty="0">
                          <a:solidFill>
                            <a:srgbClr val="FFFFFF"/>
                          </a:solidFill>
                          <a:latin typeface="Arial"/>
                          <a:cs typeface="Arial"/>
                        </a:rPr>
                        <a:t> </a:t>
                      </a:r>
                      <a:r>
                        <a:rPr sz="1600" b="1" spc="-25" dirty="0">
                          <a:solidFill>
                            <a:srgbClr val="FFFFFF"/>
                          </a:solidFill>
                          <a:latin typeface="Arial"/>
                          <a:cs typeface="Arial"/>
                        </a:rPr>
                        <a:t>No.</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a:lnSpc>
                          <a:spcPct val="100000"/>
                        </a:lnSpc>
                        <a:spcBef>
                          <a:spcPts val="195"/>
                        </a:spcBef>
                      </a:pPr>
                      <a:r>
                        <a:rPr sz="1600" b="1" spc="-20" dirty="0">
                          <a:solidFill>
                            <a:srgbClr val="FFFFFF"/>
                          </a:solidFill>
                          <a:latin typeface="Arial"/>
                          <a:cs typeface="Arial"/>
                        </a:rPr>
                        <a:t>Note</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extLst>
                  <a:ext uri="{0D108BD9-81ED-4DB2-BD59-A6C34878D82A}">
                    <a16:rowId xmlns:a16="http://schemas.microsoft.com/office/drawing/2014/main" val="10000"/>
                  </a:ext>
                </a:extLst>
              </a:tr>
              <a:tr h="490855">
                <a:tc>
                  <a:txBody>
                    <a:bodyPr/>
                    <a:lstStyle/>
                    <a:p>
                      <a:pPr marL="90805">
                        <a:lnSpc>
                          <a:spcPct val="100000"/>
                        </a:lnSpc>
                        <a:spcBef>
                          <a:spcPts val="229"/>
                        </a:spcBef>
                      </a:pPr>
                      <a:r>
                        <a:rPr sz="1400" spc="-50" dirty="0">
                          <a:latin typeface="Arial"/>
                          <a:cs typeface="Arial"/>
                        </a:rPr>
                        <a:t>1</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a:lnSpc>
                          <a:spcPts val="1630"/>
                        </a:lnSpc>
                        <a:spcBef>
                          <a:spcPts val="229"/>
                        </a:spcBef>
                      </a:pPr>
                      <a:r>
                        <a:rPr sz="1400" dirty="0">
                          <a:latin typeface="Arial"/>
                          <a:cs typeface="Arial"/>
                        </a:rPr>
                        <a:t>ISO</a:t>
                      </a:r>
                      <a:r>
                        <a:rPr sz="1400" spc="15" dirty="0">
                          <a:latin typeface="Arial"/>
                          <a:cs typeface="Arial"/>
                        </a:rPr>
                        <a:t> </a:t>
                      </a:r>
                      <a:r>
                        <a:rPr sz="1400" spc="-10" dirty="0">
                          <a:latin typeface="Arial"/>
                          <a:cs typeface="Arial"/>
                        </a:rPr>
                        <a:t>15000-</a:t>
                      </a:r>
                      <a:r>
                        <a:rPr sz="1400" dirty="0">
                          <a:latin typeface="Arial"/>
                          <a:cs typeface="Arial"/>
                        </a:rPr>
                        <a:t>5:2014</a:t>
                      </a:r>
                      <a:r>
                        <a:rPr sz="1400" spc="15" dirty="0">
                          <a:latin typeface="Arial"/>
                          <a:cs typeface="Arial"/>
                        </a:rPr>
                        <a:t> </a:t>
                      </a:r>
                      <a:r>
                        <a:rPr sz="1400" spc="-10" dirty="0">
                          <a:latin typeface="Arial"/>
                          <a:cs typeface="Arial"/>
                        </a:rPr>
                        <a:t>(vers</a:t>
                      </a:r>
                      <a:endParaRPr sz="1400" dirty="0">
                        <a:latin typeface="Arial"/>
                        <a:cs typeface="Arial"/>
                      </a:endParaRPr>
                    </a:p>
                    <a:p>
                      <a:pPr marL="91440">
                        <a:lnSpc>
                          <a:spcPts val="1630"/>
                        </a:lnSpc>
                      </a:pPr>
                      <a:r>
                        <a:rPr sz="1400" spc="-10" dirty="0">
                          <a:latin typeface="Arial"/>
                          <a:cs typeface="Arial"/>
                        </a:rPr>
                        <a:t>2)_(ed1)</a:t>
                      </a:r>
                      <a:endParaRPr lang="en-US" sz="1400" spc="-10" dirty="0">
                        <a:latin typeface="Arial"/>
                        <a:cs typeface="Arial"/>
                      </a:endParaRPr>
                    </a:p>
                    <a:p>
                      <a:pPr marL="91440">
                        <a:lnSpc>
                          <a:spcPts val="1630"/>
                        </a:lnSpc>
                      </a:pPr>
                      <a:r>
                        <a:rPr lang="en-US" sz="1400" spc="-10" dirty="0">
                          <a:solidFill>
                            <a:srgbClr val="FF0000"/>
                          </a:solidFill>
                          <a:latin typeface="Arial"/>
                          <a:cs typeface="Arial"/>
                        </a:rPr>
                        <a:t>(CCTS)</a:t>
                      </a:r>
                      <a:endParaRPr sz="1400" dirty="0">
                        <a:solidFill>
                          <a:srgbClr val="FF0000"/>
                        </a:solidFill>
                        <a:latin typeface="Arial"/>
                        <a:cs typeface="Arial"/>
                      </a:endParaRPr>
                    </a:p>
                  </a:txBody>
                  <a:tcPr marL="0" marR="0" marT="29209"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29"/>
                        </a:spcBef>
                      </a:pPr>
                      <a:r>
                        <a:rPr sz="1400" spc="-10" dirty="0">
                          <a:latin typeface="Arial"/>
                          <a:cs typeface="Arial"/>
                        </a:rPr>
                        <a:t>Confirm</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29"/>
                        </a:spcBef>
                      </a:pPr>
                      <a:r>
                        <a:rPr sz="1400" spc="-10" dirty="0">
                          <a:latin typeface="Arial"/>
                          <a:cs typeface="Arial"/>
                        </a:rPr>
                        <a:t>N1556</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marR="794385">
                        <a:lnSpc>
                          <a:spcPts val="1580"/>
                        </a:lnSpc>
                        <a:spcBef>
                          <a:spcPts val="365"/>
                        </a:spcBef>
                      </a:pPr>
                      <a:r>
                        <a:rPr sz="1400" dirty="0">
                          <a:latin typeface="Arial"/>
                          <a:cs typeface="Arial"/>
                        </a:rPr>
                        <a:t>8</a:t>
                      </a:r>
                      <a:r>
                        <a:rPr sz="1400" spc="-15" dirty="0">
                          <a:latin typeface="Arial"/>
                          <a:cs typeface="Arial"/>
                        </a:rPr>
                        <a:t> </a:t>
                      </a:r>
                      <a:r>
                        <a:rPr sz="1400" spc="-10" dirty="0">
                          <a:latin typeface="Arial"/>
                          <a:cs typeface="Arial"/>
                        </a:rPr>
                        <a:t>P-</a:t>
                      </a:r>
                      <a:r>
                        <a:rPr sz="1400" dirty="0">
                          <a:latin typeface="Arial"/>
                          <a:cs typeface="Arial"/>
                        </a:rPr>
                        <a:t>members</a:t>
                      </a:r>
                      <a:r>
                        <a:rPr sz="1400" spc="5" dirty="0">
                          <a:latin typeface="Arial"/>
                          <a:cs typeface="Arial"/>
                        </a:rPr>
                        <a:t> </a:t>
                      </a:r>
                      <a:r>
                        <a:rPr sz="1400" dirty="0">
                          <a:latin typeface="Arial"/>
                          <a:cs typeface="Arial"/>
                        </a:rPr>
                        <a:t>confirmed,</a:t>
                      </a:r>
                      <a:r>
                        <a:rPr sz="1400" spc="-5" dirty="0">
                          <a:latin typeface="Arial"/>
                          <a:cs typeface="Arial"/>
                        </a:rPr>
                        <a:t> </a:t>
                      </a:r>
                      <a:r>
                        <a:rPr sz="1400" dirty="0">
                          <a:latin typeface="Arial"/>
                          <a:cs typeface="Arial"/>
                        </a:rPr>
                        <a:t>0</a:t>
                      </a:r>
                      <a:r>
                        <a:rPr sz="1400" spc="-5" dirty="0">
                          <a:latin typeface="Arial"/>
                          <a:cs typeface="Arial"/>
                        </a:rPr>
                        <a:t> </a:t>
                      </a:r>
                      <a:r>
                        <a:rPr sz="1400" spc="-10" dirty="0">
                          <a:latin typeface="Arial"/>
                          <a:cs typeface="Arial"/>
                        </a:rPr>
                        <a:t>P-</a:t>
                      </a:r>
                      <a:r>
                        <a:rPr sz="1400" dirty="0">
                          <a:latin typeface="Arial"/>
                          <a:cs typeface="Arial"/>
                        </a:rPr>
                        <a:t>member</a:t>
                      </a:r>
                      <a:r>
                        <a:rPr sz="1400" spc="-15" dirty="0">
                          <a:latin typeface="Arial"/>
                          <a:cs typeface="Arial"/>
                        </a:rPr>
                        <a:t> </a:t>
                      </a:r>
                      <a:r>
                        <a:rPr sz="1400" dirty="0">
                          <a:latin typeface="Arial"/>
                          <a:cs typeface="Arial"/>
                        </a:rPr>
                        <a:t>withdrawn,</a:t>
                      </a:r>
                      <a:r>
                        <a:rPr sz="1400" spc="10" dirty="0">
                          <a:latin typeface="Arial"/>
                          <a:cs typeface="Arial"/>
                        </a:rPr>
                        <a:t> </a:t>
                      </a:r>
                      <a:r>
                        <a:rPr sz="1400" dirty="0">
                          <a:latin typeface="Arial"/>
                          <a:cs typeface="Arial"/>
                        </a:rPr>
                        <a:t>9</a:t>
                      </a:r>
                      <a:r>
                        <a:rPr sz="1400" spc="-15" dirty="0">
                          <a:latin typeface="Arial"/>
                          <a:cs typeface="Arial"/>
                        </a:rPr>
                        <a:t> </a:t>
                      </a:r>
                      <a:r>
                        <a:rPr sz="1400" spc="-25" dirty="0">
                          <a:latin typeface="Arial"/>
                          <a:cs typeface="Arial"/>
                        </a:rPr>
                        <a:t>P- </a:t>
                      </a:r>
                      <a:r>
                        <a:rPr sz="1400" dirty="0">
                          <a:latin typeface="Arial"/>
                          <a:cs typeface="Arial"/>
                        </a:rPr>
                        <a:t>members abstained,</a:t>
                      </a:r>
                      <a:r>
                        <a:rPr sz="1400" spc="10" dirty="0">
                          <a:latin typeface="Arial"/>
                          <a:cs typeface="Arial"/>
                        </a:rPr>
                        <a:t> </a:t>
                      </a:r>
                      <a:r>
                        <a:rPr sz="1400" dirty="0">
                          <a:latin typeface="Arial"/>
                          <a:cs typeface="Arial"/>
                        </a:rPr>
                        <a:t>0</a:t>
                      </a:r>
                      <a:r>
                        <a:rPr sz="1400" spc="-10" dirty="0">
                          <a:latin typeface="Arial"/>
                          <a:cs typeface="Arial"/>
                        </a:rPr>
                        <a:t> P-</a:t>
                      </a:r>
                      <a:r>
                        <a:rPr sz="1400" dirty="0">
                          <a:latin typeface="Arial"/>
                          <a:cs typeface="Arial"/>
                        </a:rPr>
                        <a:t>members</a:t>
                      </a:r>
                      <a:r>
                        <a:rPr sz="1400" spc="5" dirty="0">
                          <a:latin typeface="Arial"/>
                          <a:cs typeface="Arial"/>
                        </a:rPr>
                        <a:t> </a:t>
                      </a:r>
                      <a:r>
                        <a:rPr sz="1400" spc="-10" dirty="0">
                          <a:latin typeface="Arial"/>
                          <a:cs typeface="Arial"/>
                        </a:rPr>
                        <a:t>revised</a:t>
                      </a:r>
                      <a:endParaRPr sz="1400">
                        <a:latin typeface="Arial"/>
                        <a:cs typeface="Arial"/>
                      </a:endParaRPr>
                    </a:p>
                  </a:txBody>
                  <a:tcPr marL="0" marR="0" marT="4635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1"/>
                  </a:ext>
                </a:extLst>
              </a:tr>
              <a:tr h="490855">
                <a:tc>
                  <a:txBody>
                    <a:bodyPr/>
                    <a:lstStyle/>
                    <a:p>
                      <a:pPr marL="90805">
                        <a:lnSpc>
                          <a:spcPct val="100000"/>
                        </a:lnSpc>
                        <a:spcBef>
                          <a:spcPts val="229"/>
                        </a:spcBef>
                      </a:pPr>
                      <a:r>
                        <a:rPr sz="1400" spc="-50" dirty="0">
                          <a:latin typeface="Arial"/>
                          <a:cs typeface="Arial"/>
                        </a:rPr>
                        <a:t>2</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29"/>
                        </a:spcBef>
                      </a:pPr>
                      <a:r>
                        <a:rPr sz="1400" dirty="0">
                          <a:latin typeface="Arial"/>
                          <a:cs typeface="Arial"/>
                        </a:rPr>
                        <a:t>IS0</a:t>
                      </a:r>
                      <a:r>
                        <a:rPr sz="1400" spc="-10" dirty="0">
                          <a:latin typeface="Arial"/>
                          <a:cs typeface="Arial"/>
                        </a:rPr>
                        <a:t> </a:t>
                      </a:r>
                      <a:r>
                        <a:rPr sz="1400" dirty="0">
                          <a:latin typeface="Arial"/>
                          <a:cs typeface="Arial"/>
                        </a:rPr>
                        <a:t>19626-</a:t>
                      </a:r>
                      <a:r>
                        <a:rPr sz="1400" spc="-10" dirty="0">
                          <a:latin typeface="Arial"/>
                          <a:cs typeface="Arial"/>
                        </a:rPr>
                        <a:t>1:2020</a:t>
                      </a:r>
                      <a:endParaRPr lang="en-US" sz="1400" spc="-10" dirty="0">
                        <a:latin typeface="Arial"/>
                        <a:cs typeface="Arial"/>
                      </a:endParaRPr>
                    </a:p>
                    <a:p>
                      <a:pPr marL="91440">
                        <a:lnSpc>
                          <a:spcPct val="100000"/>
                        </a:lnSpc>
                        <a:spcBef>
                          <a:spcPts val="229"/>
                        </a:spcBef>
                      </a:pPr>
                      <a:r>
                        <a:rPr lang="en-US" sz="1400" spc="-10" dirty="0">
                          <a:solidFill>
                            <a:srgbClr val="FF0000"/>
                          </a:solidFill>
                          <a:latin typeface="Arial"/>
                          <a:cs typeface="Arial"/>
                        </a:rPr>
                        <a:t>(TCP-Fundamentals)</a:t>
                      </a:r>
                      <a:endParaRPr sz="1400" dirty="0">
                        <a:solidFill>
                          <a:srgbClr val="FF0000"/>
                        </a:solidFill>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29"/>
                        </a:spcBef>
                      </a:pPr>
                      <a:r>
                        <a:rPr sz="1400" spc="-10" dirty="0">
                          <a:latin typeface="Arial"/>
                          <a:cs typeface="Arial"/>
                        </a:rPr>
                        <a:t>confirm</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29"/>
                        </a:spcBef>
                      </a:pPr>
                      <a:r>
                        <a:rPr sz="1400" spc="-10" dirty="0">
                          <a:latin typeface="Arial"/>
                          <a:cs typeface="Arial"/>
                        </a:rPr>
                        <a:t>N1587</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marR="695325">
                        <a:lnSpc>
                          <a:spcPts val="1580"/>
                        </a:lnSpc>
                        <a:spcBef>
                          <a:spcPts val="365"/>
                        </a:spcBef>
                      </a:pPr>
                      <a:r>
                        <a:rPr sz="1400" dirty="0">
                          <a:latin typeface="Arial"/>
                          <a:cs typeface="Arial"/>
                        </a:rPr>
                        <a:t>6</a:t>
                      </a:r>
                      <a:r>
                        <a:rPr sz="1400" spc="-15" dirty="0">
                          <a:latin typeface="Arial"/>
                          <a:cs typeface="Arial"/>
                        </a:rPr>
                        <a:t> </a:t>
                      </a:r>
                      <a:r>
                        <a:rPr sz="1400" spc="-10" dirty="0">
                          <a:latin typeface="Arial"/>
                          <a:cs typeface="Arial"/>
                        </a:rPr>
                        <a:t>P-</a:t>
                      </a:r>
                      <a:r>
                        <a:rPr sz="1400" dirty="0">
                          <a:latin typeface="Arial"/>
                          <a:cs typeface="Arial"/>
                        </a:rPr>
                        <a:t>members confirmed,</a:t>
                      </a:r>
                      <a:r>
                        <a:rPr sz="1400" spc="-5" dirty="0">
                          <a:latin typeface="Arial"/>
                          <a:cs typeface="Arial"/>
                        </a:rPr>
                        <a:t> </a:t>
                      </a:r>
                      <a:r>
                        <a:rPr sz="1400" dirty="0">
                          <a:latin typeface="Arial"/>
                          <a:cs typeface="Arial"/>
                        </a:rPr>
                        <a:t>0</a:t>
                      </a:r>
                      <a:r>
                        <a:rPr sz="1400" spc="-5" dirty="0">
                          <a:latin typeface="Arial"/>
                          <a:cs typeface="Arial"/>
                        </a:rPr>
                        <a:t> </a:t>
                      </a:r>
                      <a:r>
                        <a:rPr sz="1400" spc="-10" dirty="0">
                          <a:latin typeface="Arial"/>
                          <a:cs typeface="Arial"/>
                        </a:rPr>
                        <a:t>P-</a:t>
                      </a:r>
                      <a:r>
                        <a:rPr sz="1400" dirty="0">
                          <a:latin typeface="Arial"/>
                          <a:cs typeface="Arial"/>
                        </a:rPr>
                        <a:t>member</a:t>
                      </a:r>
                      <a:r>
                        <a:rPr sz="1400" spc="-15" dirty="0">
                          <a:latin typeface="Arial"/>
                          <a:cs typeface="Arial"/>
                        </a:rPr>
                        <a:t> </a:t>
                      </a:r>
                      <a:r>
                        <a:rPr sz="1400" dirty="0">
                          <a:latin typeface="Arial"/>
                          <a:cs typeface="Arial"/>
                        </a:rPr>
                        <a:t>withdrawn,</a:t>
                      </a:r>
                      <a:r>
                        <a:rPr sz="1400" spc="5" dirty="0">
                          <a:latin typeface="Arial"/>
                          <a:cs typeface="Arial"/>
                        </a:rPr>
                        <a:t> </a:t>
                      </a:r>
                      <a:r>
                        <a:rPr sz="1400" dirty="0">
                          <a:latin typeface="Arial"/>
                          <a:cs typeface="Arial"/>
                        </a:rPr>
                        <a:t>12</a:t>
                      </a:r>
                      <a:r>
                        <a:rPr sz="1400" spc="-10" dirty="0">
                          <a:latin typeface="Arial"/>
                          <a:cs typeface="Arial"/>
                        </a:rPr>
                        <a:t> </a:t>
                      </a:r>
                      <a:r>
                        <a:rPr sz="1400" spc="-25" dirty="0">
                          <a:latin typeface="Arial"/>
                          <a:cs typeface="Arial"/>
                        </a:rPr>
                        <a:t>P- </a:t>
                      </a:r>
                      <a:r>
                        <a:rPr sz="1400" dirty="0">
                          <a:latin typeface="Arial"/>
                          <a:cs typeface="Arial"/>
                        </a:rPr>
                        <a:t>members abstained,</a:t>
                      </a:r>
                      <a:r>
                        <a:rPr sz="1400" spc="10" dirty="0">
                          <a:latin typeface="Arial"/>
                          <a:cs typeface="Arial"/>
                        </a:rPr>
                        <a:t> </a:t>
                      </a:r>
                      <a:r>
                        <a:rPr sz="1400" dirty="0">
                          <a:latin typeface="Arial"/>
                          <a:cs typeface="Arial"/>
                        </a:rPr>
                        <a:t>0</a:t>
                      </a:r>
                      <a:r>
                        <a:rPr sz="1400" spc="-10" dirty="0">
                          <a:latin typeface="Arial"/>
                          <a:cs typeface="Arial"/>
                        </a:rPr>
                        <a:t> P-</a:t>
                      </a:r>
                      <a:r>
                        <a:rPr sz="1400" dirty="0">
                          <a:latin typeface="Arial"/>
                          <a:cs typeface="Arial"/>
                        </a:rPr>
                        <a:t>members</a:t>
                      </a:r>
                      <a:r>
                        <a:rPr sz="1400" spc="5" dirty="0">
                          <a:latin typeface="Arial"/>
                          <a:cs typeface="Arial"/>
                        </a:rPr>
                        <a:t> </a:t>
                      </a:r>
                      <a:r>
                        <a:rPr sz="1400" spc="-10" dirty="0">
                          <a:latin typeface="Arial"/>
                          <a:cs typeface="Arial"/>
                        </a:rPr>
                        <a:t>revised</a:t>
                      </a:r>
                      <a:endParaRPr sz="1400">
                        <a:latin typeface="Arial"/>
                        <a:cs typeface="Arial"/>
                      </a:endParaRPr>
                    </a:p>
                  </a:txBody>
                  <a:tcPr marL="0" marR="0" marT="4635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2"/>
                  </a:ext>
                </a:extLst>
              </a:tr>
              <a:tr h="690880">
                <a:tc>
                  <a:txBody>
                    <a:bodyPr/>
                    <a:lstStyle/>
                    <a:p>
                      <a:pPr marL="90805">
                        <a:lnSpc>
                          <a:spcPct val="100000"/>
                        </a:lnSpc>
                        <a:spcBef>
                          <a:spcPts val="229"/>
                        </a:spcBef>
                      </a:pPr>
                      <a:r>
                        <a:rPr sz="1400" spc="-50" dirty="0">
                          <a:latin typeface="Arial"/>
                          <a:cs typeface="Arial"/>
                        </a:rPr>
                        <a:t>3</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29"/>
                        </a:spcBef>
                      </a:pPr>
                      <a:r>
                        <a:rPr sz="1400" dirty="0">
                          <a:latin typeface="Arial"/>
                          <a:cs typeface="Arial"/>
                        </a:rPr>
                        <a:t>IS0</a:t>
                      </a:r>
                      <a:r>
                        <a:rPr sz="1400" spc="-10" dirty="0">
                          <a:latin typeface="Arial"/>
                          <a:cs typeface="Arial"/>
                        </a:rPr>
                        <a:t> 22468:2020</a:t>
                      </a:r>
                      <a:endParaRPr lang="en-US" sz="1400" spc="-10" dirty="0">
                        <a:latin typeface="Arial"/>
                        <a:cs typeface="Arial"/>
                      </a:endParaRPr>
                    </a:p>
                    <a:p>
                      <a:pPr marL="91440">
                        <a:lnSpc>
                          <a:spcPct val="100000"/>
                        </a:lnSpc>
                        <a:spcBef>
                          <a:spcPts val="229"/>
                        </a:spcBef>
                      </a:pPr>
                      <a:r>
                        <a:rPr lang="en-US" sz="1400" spc="-10" dirty="0">
                          <a:solidFill>
                            <a:srgbClr val="FF0000"/>
                          </a:solidFill>
                          <a:latin typeface="Arial"/>
                          <a:cs typeface="Arial"/>
                        </a:rPr>
                        <a:t>(Value Stream Management)</a:t>
                      </a:r>
                      <a:endParaRPr sz="1400" dirty="0">
                        <a:solidFill>
                          <a:srgbClr val="FF0000"/>
                        </a:solidFill>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29"/>
                        </a:spcBef>
                      </a:pPr>
                      <a:r>
                        <a:rPr sz="1400" spc="-10" dirty="0">
                          <a:latin typeface="Arial"/>
                          <a:cs typeface="Arial"/>
                        </a:rPr>
                        <a:t>confirm</a:t>
                      </a:r>
                      <a:endParaRPr sz="1400" dirty="0">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29"/>
                        </a:spcBef>
                      </a:pPr>
                      <a:r>
                        <a:rPr sz="1400" spc="-10" dirty="0">
                          <a:latin typeface="Arial"/>
                          <a:cs typeface="Arial"/>
                        </a:rPr>
                        <a:t>N1588</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marR="605790" algn="just">
                        <a:lnSpc>
                          <a:spcPct val="93800"/>
                        </a:lnSpc>
                        <a:spcBef>
                          <a:spcPts val="334"/>
                        </a:spcBef>
                      </a:pPr>
                      <a:r>
                        <a:rPr sz="1400" dirty="0">
                          <a:latin typeface="Arial"/>
                          <a:cs typeface="Arial"/>
                        </a:rPr>
                        <a:t>5</a:t>
                      </a:r>
                      <a:r>
                        <a:rPr sz="1400" spc="-15" dirty="0">
                          <a:latin typeface="Arial"/>
                          <a:cs typeface="Arial"/>
                        </a:rPr>
                        <a:t> </a:t>
                      </a:r>
                      <a:r>
                        <a:rPr sz="1400" spc="-10" dirty="0">
                          <a:latin typeface="Arial"/>
                          <a:cs typeface="Arial"/>
                        </a:rPr>
                        <a:t>P-</a:t>
                      </a:r>
                      <a:r>
                        <a:rPr sz="1400" dirty="0">
                          <a:latin typeface="Arial"/>
                          <a:cs typeface="Arial"/>
                        </a:rPr>
                        <a:t>members confirmed, 0</a:t>
                      </a:r>
                      <a:r>
                        <a:rPr sz="1400" spc="-10" dirty="0">
                          <a:latin typeface="Arial"/>
                          <a:cs typeface="Arial"/>
                        </a:rPr>
                        <a:t> P-</a:t>
                      </a:r>
                      <a:r>
                        <a:rPr sz="1400" dirty="0">
                          <a:latin typeface="Arial"/>
                          <a:cs typeface="Arial"/>
                        </a:rPr>
                        <a:t>members</a:t>
                      </a:r>
                      <a:r>
                        <a:rPr sz="1400" spc="5" dirty="0">
                          <a:latin typeface="Arial"/>
                          <a:cs typeface="Arial"/>
                        </a:rPr>
                        <a:t> </a:t>
                      </a:r>
                      <a:r>
                        <a:rPr sz="1400" dirty="0">
                          <a:latin typeface="Arial"/>
                          <a:cs typeface="Arial"/>
                        </a:rPr>
                        <a:t>withdrawn,</a:t>
                      </a:r>
                      <a:r>
                        <a:rPr sz="1400" spc="-5" dirty="0">
                          <a:latin typeface="Arial"/>
                          <a:cs typeface="Arial"/>
                        </a:rPr>
                        <a:t> </a:t>
                      </a:r>
                      <a:r>
                        <a:rPr sz="1400" dirty="0">
                          <a:latin typeface="Arial"/>
                          <a:cs typeface="Arial"/>
                        </a:rPr>
                        <a:t>12</a:t>
                      </a:r>
                      <a:r>
                        <a:rPr sz="1400" spc="-10" dirty="0">
                          <a:latin typeface="Arial"/>
                          <a:cs typeface="Arial"/>
                        </a:rPr>
                        <a:t> </a:t>
                      </a:r>
                      <a:r>
                        <a:rPr sz="1400" spc="-25" dirty="0">
                          <a:latin typeface="Arial"/>
                          <a:cs typeface="Arial"/>
                        </a:rPr>
                        <a:t>P- </a:t>
                      </a:r>
                      <a:r>
                        <a:rPr sz="1400" dirty="0">
                          <a:latin typeface="Arial"/>
                          <a:cs typeface="Arial"/>
                        </a:rPr>
                        <a:t>members</a:t>
                      </a:r>
                      <a:r>
                        <a:rPr sz="1400" spc="5" dirty="0">
                          <a:latin typeface="Arial"/>
                          <a:cs typeface="Arial"/>
                        </a:rPr>
                        <a:t> </a:t>
                      </a:r>
                      <a:r>
                        <a:rPr sz="1400" dirty="0">
                          <a:latin typeface="Arial"/>
                          <a:cs typeface="Arial"/>
                        </a:rPr>
                        <a:t>abstained,</a:t>
                      </a:r>
                      <a:r>
                        <a:rPr sz="1400" spc="10" dirty="0">
                          <a:latin typeface="Arial"/>
                          <a:cs typeface="Arial"/>
                        </a:rPr>
                        <a:t> </a:t>
                      </a:r>
                      <a:r>
                        <a:rPr sz="1400" dirty="0">
                          <a:latin typeface="Arial"/>
                          <a:cs typeface="Arial"/>
                        </a:rPr>
                        <a:t>1</a:t>
                      </a:r>
                      <a:r>
                        <a:rPr sz="1400" spc="-10" dirty="0">
                          <a:latin typeface="Arial"/>
                          <a:cs typeface="Arial"/>
                        </a:rPr>
                        <a:t> P-</a:t>
                      </a:r>
                      <a:r>
                        <a:rPr sz="1400" dirty="0">
                          <a:latin typeface="Arial"/>
                          <a:cs typeface="Arial"/>
                        </a:rPr>
                        <a:t>members</a:t>
                      </a:r>
                      <a:r>
                        <a:rPr sz="1400" spc="5" dirty="0">
                          <a:latin typeface="Arial"/>
                          <a:cs typeface="Arial"/>
                        </a:rPr>
                        <a:t> </a:t>
                      </a:r>
                      <a:r>
                        <a:rPr sz="1400" dirty="0">
                          <a:latin typeface="Arial"/>
                          <a:cs typeface="Arial"/>
                        </a:rPr>
                        <a:t>revised</a:t>
                      </a:r>
                      <a:r>
                        <a:rPr sz="1400" spc="-5" dirty="0">
                          <a:latin typeface="Arial"/>
                          <a:cs typeface="Arial"/>
                        </a:rPr>
                        <a:t> </a:t>
                      </a:r>
                      <a:r>
                        <a:rPr sz="1400" dirty="0">
                          <a:latin typeface="Arial"/>
                          <a:cs typeface="Arial"/>
                        </a:rPr>
                        <a:t>or</a:t>
                      </a:r>
                      <a:r>
                        <a:rPr sz="1400" spc="-10" dirty="0">
                          <a:latin typeface="Arial"/>
                          <a:cs typeface="Arial"/>
                        </a:rPr>
                        <a:t> amended. </a:t>
                      </a:r>
                      <a:r>
                        <a:rPr sz="1400" b="1" dirty="0">
                          <a:latin typeface="Arial"/>
                          <a:cs typeface="Arial"/>
                        </a:rPr>
                        <a:t>Comments</a:t>
                      </a:r>
                      <a:r>
                        <a:rPr sz="1400" b="1" spc="-35" dirty="0">
                          <a:latin typeface="Arial"/>
                          <a:cs typeface="Arial"/>
                        </a:rPr>
                        <a:t> </a:t>
                      </a:r>
                      <a:r>
                        <a:rPr sz="1400" b="1" dirty="0">
                          <a:latin typeface="Arial"/>
                          <a:cs typeface="Arial"/>
                        </a:rPr>
                        <a:t>from</a:t>
                      </a:r>
                      <a:r>
                        <a:rPr sz="1400" b="1" spc="-20" dirty="0">
                          <a:latin typeface="Arial"/>
                          <a:cs typeface="Arial"/>
                        </a:rPr>
                        <a:t> </a:t>
                      </a:r>
                      <a:r>
                        <a:rPr sz="1400" b="1" dirty="0">
                          <a:latin typeface="Arial"/>
                          <a:cs typeface="Arial"/>
                        </a:rPr>
                        <a:t>DIN</a:t>
                      </a:r>
                      <a:r>
                        <a:rPr sz="1400" b="1" spc="-35" dirty="0">
                          <a:latin typeface="Arial"/>
                          <a:cs typeface="Arial"/>
                        </a:rPr>
                        <a:t> </a:t>
                      </a:r>
                      <a:r>
                        <a:rPr sz="1400" b="1" dirty="0">
                          <a:latin typeface="Arial"/>
                          <a:cs typeface="Arial"/>
                        </a:rPr>
                        <a:t>were</a:t>
                      </a:r>
                      <a:r>
                        <a:rPr sz="1400" b="1" spc="-30" dirty="0">
                          <a:latin typeface="Arial"/>
                          <a:cs typeface="Arial"/>
                        </a:rPr>
                        <a:t> </a:t>
                      </a:r>
                      <a:r>
                        <a:rPr sz="1400" b="1" spc="-10" dirty="0">
                          <a:latin typeface="Arial"/>
                          <a:cs typeface="Arial"/>
                        </a:rPr>
                        <a:t>received.</a:t>
                      </a:r>
                      <a:endParaRPr sz="1400">
                        <a:latin typeface="Arial"/>
                        <a:cs typeface="Arial"/>
                      </a:endParaRPr>
                    </a:p>
                  </a:txBody>
                  <a:tcPr marL="0" marR="0" marT="42544"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3"/>
                  </a:ext>
                </a:extLst>
              </a:tr>
              <a:tr h="690880">
                <a:tc>
                  <a:txBody>
                    <a:bodyPr/>
                    <a:lstStyle/>
                    <a:p>
                      <a:pPr marL="90805">
                        <a:lnSpc>
                          <a:spcPct val="100000"/>
                        </a:lnSpc>
                        <a:spcBef>
                          <a:spcPts val="229"/>
                        </a:spcBef>
                      </a:pPr>
                      <a:r>
                        <a:rPr sz="1400" spc="-50" dirty="0">
                          <a:latin typeface="Arial"/>
                          <a:cs typeface="Arial"/>
                        </a:rPr>
                        <a:t>4</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29"/>
                        </a:spcBef>
                      </a:pPr>
                      <a:r>
                        <a:rPr sz="1400" dirty="0">
                          <a:latin typeface="Arial"/>
                          <a:cs typeface="Arial"/>
                        </a:rPr>
                        <a:t>ISO </a:t>
                      </a:r>
                      <a:r>
                        <a:rPr sz="1400" spc="-10" dirty="0">
                          <a:latin typeface="Arial"/>
                          <a:cs typeface="Arial"/>
                        </a:rPr>
                        <a:t>23354:2020</a:t>
                      </a:r>
                      <a:endParaRPr lang="en-US" sz="1400" spc="-10" dirty="0">
                        <a:latin typeface="Arial"/>
                        <a:cs typeface="Arial"/>
                      </a:endParaRPr>
                    </a:p>
                    <a:p>
                      <a:pPr marL="91440">
                        <a:lnSpc>
                          <a:spcPct val="100000"/>
                        </a:lnSpc>
                        <a:spcBef>
                          <a:spcPts val="229"/>
                        </a:spcBef>
                      </a:pPr>
                      <a:r>
                        <a:rPr lang="en-US" sz="1400" spc="-10" dirty="0">
                          <a:solidFill>
                            <a:srgbClr val="FF0000"/>
                          </a:solidFill>
                          <a:latin typeface="Arial"/>
                          <a:cs typeface="Arial"/>
                        </a:rPr>
                        <a:t>(Visibility of Logistics Flow)</a:t>
                      </a:r>
                      <a:endParaRPr sz="1400" dirty="0">
                        <a:solidFill>
                          <a:srgbClr val="FF0000"/>
                        </a:solidFill>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29"/>
                        </a:spcBef>
                      </a:pPr>
                      <a:r>
                        <a:rPr sz="1400" spc="-10" dirty="0">
                          <a:latin typeface="Arial"/>
                          <a:cs typeface="Arial"/>
                        </a:rPr>
                        <a:t>confirm</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29"/>
                        </a:spcBef>
                      </a:pPr>
                      <a:r>
                        <a:rPr sz="1400" spc="-10" dirty="0">
                          <a:latin typeface="Arial"/>
                          <a:cs typeface="Arial"/>
                        </a:rPr>
                        <a:t>N1598</a:t>
                      </a:r>
                      <a:endParaRPr sz="1400">
                        <a:latin typeface="Arial"/>
                        <a:cs typeface="Arial"/>
                      </a:endParaRPr>
                    </a:p>
                  </a:txBody>
                  <a:tcPr marL="0" marR="0" marT="2920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marR="143510">
                        <a:lnSpc>
                          <a:spcPts val="1580"/>
                        </a:lnSpc>
                        <a:spcBef>
                          <a:spcPts val="365"/>
                        </a:spcBef>
                      </a:pPr>
                      <a:r>
                        <a:rPr sz="1400" dirty="0">
                          <a:latin typeface="Arial"/>
                          <a:cs typeface="Arial"/>
                        </a:rPr>
                        <a:t>6</a:t>
                      </a:r>
                      <a:r>
                        <a:rPr sz="1400" spc="-15" dirty="0">
                          <a:latin typeface="Arial"/>
                          <a:cs typeface="Arial"/>
                        </a:rPr>
                        <a:t> </a:t>
                      </a:r>
                      <a:r>
                        <a:rPr sz="1400" spc="-10" dirty="0">
                          <a:latin typeface="Arial"/>
                          <a:cs typeface="Arial"/>
                        </a:rPr>
                        <a:t>P-</a:t>
                      </a:r>
                      <a:r>
                        <a:rPr sz="1400" dirty="0">
                          <a:latin typeface="Arial"/>
                          <a:cs typeface="Arial"/>
                        </a:rPr>
                        <a:t>members</a:t>
                      </a:r>
                      <a:r>
                        <a:rPr sz="1400" spc="5" dirty="0">
                          <a:latin typeface="Arial"/>
                          <a:cs typeface="Arial"/>
                        </a:rPr>
                        <a:t> </a:t>
                      </a:r>
                      <a:r>
                        <a:rPr sz="1400" dirty="0">
                          <a:latin typeface="Arial"/>
                          <a:cs typeface="Arial"/>
                        </a:rPr>
                        <a:t>confirmed,</a:t>
                      </a:r>
                      <a:r>
                        <a:rPr sz="1400" spc="-5" dirty="0">
                          <a:latin typeface="Arial"/>
                          <a:cs typeface="Arial"/>
                        </a:rPr>
                        <a:t> </a:t>
                      </a:r>
                      <a:r>
                        <a:rPr sz="1400" dirty="0">
                          <a:latin typeface="Arial"/>
                          <a:cs typeface="Arial"/>
                        </a:rPr>
                        <a:t>0</a:t>
                      </a:r>
                      <a:r>
                        <a:rPr sz="1400" spc="-5" dirty="0">
                          <a:latin typeface="Arial"/>
                          <a:cs typeface="Arial"/>
                        </a:rPr>
                        <a:t> </a:t>
                      </a:r>
                      <a:r>
                        <a:rPr sz="1400" spc="-10" dirty="0">
                          <a:latin typeface="Arial"/>
                          <a:cs typeface="Arial"/>
                        </a:rPr>
                        <a:t>P-</a:t>
                      </a:r>
                      <a:r>
                        <a:rPr sz="1400" dirty="0">
                          <a:latin typeface="Arial"/>
                          <a:cs typeface="Arial"/>
                        </a:rPr>
                        <a:t>member</a:t>
                      </a:r>
                      <a:r>
                        <a:rPr sz="1400" spc="-15" dirty="0">
                          <a:latin typeface="Arial"/>
                          <a:cs typeface="Arial"/>
                        </a:rPr>
                        <a:t> </a:t>
                      </a:r>
                      <a:r>
                        <a:rPr sz="1400" dirty="0">
                          <a:latin typeface="Arial"/>
                          <a:cs typeface="Arial"/>
                        </a:rPr>
                        <a:t>withdrawn,</a:t>
                      </a:r>
                      <a:r>
                        <a:rPr sz="1400" spc="10" dirty="0">
                          <a:latin typeface="Arial"/>
                          <a:cs typeface="Arial"/>
                        </a:rPr>
                        <a:t> </a:t>
                      </a:r>
                      <a:r>
                        <a:rPr sz="1400" dirty="0">
                          <a:latin typeface="Arial"/>
                          <a:cs typeface="Arial"/>
                        </a:rPr>
                        <a:t>1</a:t>
                      </a:r>
                      <a:r>
                        <a:rPr sz="1400" spc="-10" dirty="0">
                          <a:latin typeface="Arial"/>
                          <a:cs typeface="Arial"/>
                        </a:rPr>
                        <a:t> P-member </a:t>
                      </a:r>
                      <a:r>
                        <a:rPr sz="1400" dirty="0">
                          <a:latin typeface="Arial"/>
                          <a:cs typeface="Arial"/>
                        </a:rPr>
                        <a:t>revised/amended,</a:t>
                      </a:r>
                      <a:r>
                        <a:rPr sz="1400" spc="-5" dirty="0">
                          <a:latin typeface="Arial"/>
                          <a:cs typeface="Arial"/>
                        </a:rPr>
                        <a:t> </a:t>
                      </a:r>
                      <a:r>
                        <a:rPr sz="1400" dirty="0">
                          <a:latin typeface="Arial"/>
                          <a:cs typeface="Arial"/>
                        </a:rPr>
                        <a:t>12</a:t>
                      </a:r>
                      <a:r>
                        <a:rPr sz="1400" spc="-15" dirty="0">
                          <a:latin typeface="Arial"/>
                          <a:cs typeface="Arial"/>
                        </a:rPr>
                        <a:t> </a:t>
                      </a:r>
                      <a:r>
                        <a:rPr sz="1400" spc="-10" dirty="0">
                          <a:latin typeface="Arial"/>
                          <a:cs typeface="Arial"/>
                        </a:rPr>
                        <a:t>P-</a:t>
                      </a:r>
                      <a:r>
                        <a:rPr sz="1400" dirty="0">
                          <a:latin typeface="Arial"/>
                          <a:cs typeface="Arial"/>
                        </a:rPr>
                        <a:t>members </a:t>
                      </a:r>
                      <a:r>
                        <a:rPr sz="1400" spc="-10" dirty="0">
                          <a:latin typeface="Arial"/>
                          <a:cs typeface="Arial"/>
                        </a:rPr>
                        <a:t>abstained.</a:t>
                      </a:r>
                      <a:endParaRPr sz="1400">
                        <a:latin typeface="Arial"/>
                        <a:cs typeface="Arial"/>
                      </a:endParaRPr>
                    </a:p>
                    <a:p>
                      <a:pPr marL="91440">
                        <a:lnSpc>
                          <a:spcPts val="1535"/>
                        </a:lnSpc>
                      </a:pPr>
                      <a:r>
                        <a:rPr sz="1400" b="1" dirty="0">
                          <a:latin typeface="Arial"/>
                          <a:cs typeface="Arial"/>
                        </a:rPr>
                        <a:t>comments</a:t>
                      </a:r>
                      <a:r>
                        <a:rPr sz="1400" b="1" spc="-35" dirty="0">
                          <a:latin typeface="Arial"/>
                          <a:cs typeface="Arial"/>
                        </a:rPr>
                        <a:t> </a:t>
                      </a:r>
                      <a:r>
                        <a:rPr sz="1400" b="1" dirty="0">
                          <a:latin typeface="Arial"/>
                          <a:cs typeface="Arial"/>
                        </a:rPr>
                        <a:t>from</a:t>
                      </a:r>
                      <a:r>
                        <a:rPr sz="1400" b="1" spc="-30" dirty="0">
                          <a:latin typeface="Arial"/>
                          <a:cs typeface="Arial"/>
                        </a:rPr>
                        <a:t> </a:t>
                      </a:r>
                      <a:r>
                        <a:rPr sz="1400" b="1" dirty="0">
                          <a:latin typeface="Arial"/>
                          <a:cs typeface="Arial"/>
                        </a:rPr>
                        <a:t>DIN</a:t>
                      </a:r>
                      <a:r>
                        <a:rPr sz="1400" b="1" spc="-30" dirty="0">
                          <a:latin typeface="Arial"/>
                          <a:cs typeface="Arial"/>
                        </a:rPr>
                        <a:t> </a:t>
                      </a:r>
                      <a:r>
                        <a:rPr sz="1400" b="1" dirty="0">
                          <a:latin typeface="Arial"/>
                          <a:cs typeface="Arial"/>
                        </a:rPr>
                        <a:t>and</a:t>
                      </a:r>
                      <a:r>
                        <a:rPr sz="1400" b="1" spc="-35" dirty="0">
                          <a:latin typeface="Arial"/>
                          <a:cs typeface="Arial"/>
                        </a:rPr>
                        <a:t> </a:t>
                      </a:r>
                      <a:r>
                        <a:rPr sz="1400" b="1" spc="-20" dirty="0">
                          <a:latin typeface="Arial"/>
                          <a:cs typeface="Arial"/>
                        </a:rPr>
                        <a:t>KATS</a:t>
                      </a:r>
                      <a:r>
                        <a:rPr sz="1400" b="1" spc="-30" dirty="0">
                          <a:latin typeface="Arial"/>
                          <a:cs typeface="Arial"/>
                        </a:rPr>
                        <a:t> </a:t>
                      </a:r>
                      <a:r>
                        <a:rPr sz="1400" b="1" dirty="0">
                          <a:latin typeface="Arial"/>
                          <a:cs typeface="Arial"/>
                        </a:rPr>
                        <a:t>were</a:t>
                      </a:r>
                      <a:r>
                        <a:rPr sz="1400" b="1" spc="-30" dirty="0">
                          <a:latin typeface="Arial"/>
                          <a:cs typeface="Arial"/>
                        </a:rPr>
                        <a:t> </a:t>
                      </a:r>
                      <a:r>
                        <a:rPr sz="1400" b="1" spc="-10" dirty="0">
                          <a:latin typeface="Arial"/>
                          <a:cs typeface="Arial"/>
                        </a:rPr>
                        <a:t>received.</a:t>
                      </a:r>
                      <a:endParaRPr sz="1400">
                        <a:latin typeface="Arial"/>
                        <a:cs typeface="Arial"/>
                      </a:endParaRPr>
                    </a:p>
                  </a:txBody>
                  <a:tcPr marL="0" marR="0" marT="4635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4"/>
                  </a:ext>
                </a:extLst>
              </a:tr>
              <a:tr h="490855">
                <a:tc>
                  <a:txBody>
                    <a:bodyPr/>
                    <a:lstStyle/>
                    <a:p>
                      <a:pPr marL="90805">
                        <a:lnSpc>
                          <a:spcPct val="100000"/>
                        </a:lnSpc>
                        <a:spcBef>
                          <a:spcPts val="235"/>
                        </a:spcBef>
                      </a:pPr>
                      <a:r>
                        <a:rPr sz="1400" spc="-50" dirty="0">
                          <a:latin typeface="Arial"/>
                          <a:cs typeface="Arial"/>
                        </a:rPr>
                        <a:t>5</a:t>
                      </a:r>
                      <a:endParaRPr sz="1400">
                        <a:latin typeface="Arial"/>
                        <a:cs typeface="Arial"/>
                      </a:endParaRPr>
                    </a:p>
                  </a:txBody>
                  <a:tcPr marL="0" marR="0" marT="2984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35"/>
                        </a:spcBef>
                      </a:pPr>
                      <a:r>
                        <a:rPr sz="1400" dirty="0">
                          <a:latin typeface="Arial"/>
                          <a:cs typeface="Arial"/>
                        </a:rPr>
                        <a:t>ISO</a:t>
                      </a:r>
                      <a:r>
                        <a:rPr sz="1400" spc="35" dirty="0">
                          <a:latin typeface="Arial"/>
                          <a:cs typeface="Arial"/>
                        </a:rPr>
                        <a:t> </a:t>
                      </a:r>
                      <a:r>
                        <a:rPr sz="1400" spc="-10" dirty="0">
                          <a:latin typeface="Arial"/>
                          <a:cs typeface="Arial"/>
                        </a:rPr>
                        <a:t>14533-4:2019</a:t>
                      </a:r>
                      <a:endParaRPr lang="en-US" sz="1400" spc="-10" dirty="0">
                        <a:latin typeface="Arial"/>
                        <a:cs typeface="Arial"/>
                      </a:endParaRPr>
                    </a:p>
                    <a:p>
                      <a:pPr marL="91440" marR="0" lvl="0" indent="0" algn="l" defTabSz="914400" rtl="0" eaLnBrk="1" fontAlgn="auto" latinLnBrk="0" hangingPunct="1">
                        <a:lnSpc>
                          <a:spcPct val="100000"/>
                        </a:lnSpc>
                        <a:spcBef>
                          <a:spcPts val="235"/>
                        </a:spcBef>
                        <a:spcAft>
                          <a:spcPts val="0"/>
                        </a:spcAft>
                        <a:buClrTx/>
                        <a:buSzTx/>
                        <a:buFontTx/>
                        <a:buNone/>
                        <a:tabLst/>
                        <a:defRPr/>
                      </a:pPr>
                      <a:r>
                        <a:rPr lang="en-US" altLang="ja-JP" sz="1400" dirty="0">
                          <a:solidFill>
                            <a:srgbClr val="FF0000"/>
                          </a:solidFill>
                          <a:latin typeface="Arial"/>
                          <a:cs typeface="Arial"/>
                        </a:rPr>
                        <a:t>(Long term  signature – XML)</a:t>
                      </a:r>
                    </a:p>
                    <a:p>
                      <a:pPr marL="91440">
                        <a:lnSpc>
                          <a:spcPct val="100000"/>
                        </a:lnSpc>
                        <a:spcBef>
                          <a:spcPts val="235"/>
                        </a:spcBef>
                      </a:pPr>
                      <a:endParaRPr lang="en-US" sz="1400" spc="-10" dirty="0">
                        <a:latin typeface="Arial"/>
                        <a:cs typeface="Arial"/>
                      </a:endParaRPr>
                    </a:p>
                    <a:p>
                      <a:pPr marL="91440">
                        <a:lnSpc>
                          <a:spcPct val="100000"/>
                        </a:lnSpc>
                        <a:spcBef>
                          <a:spcPts val="235"/>
                        </a:spcBef>
                      </a:pPr>
                      <a:endParaRPr sz="1400" dirty="0">
                        <a:latin typeface="Arial"/>
                        <a:cs typeface="Arial"/>
                      </a:endParaRPr>
                    </a:p>
                  </a:txBody>
                  <a:tcPr marL="0" marR="0" marT="2984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35"/>
                        </a:spcBef>
                      </a:pPr>
                      <a:r>
                        <a:rPr sz="1400" spc="-10" dirty="0">
                          <a:latin typeface="Arial"/>
                          <a:cs typeface="Arial"/>
                        </a:rPr>
                        <a:t>confirm</a:t>
                      </a:r>
                      <a:endParaRPr sz="1400">
                        <a:latin typeface="Arial"/>
                        <a:cs typeface="Arial"/>
                      </a:endParaRPr>
                    </a:p>
                  </a:txBody>
                  <a:tcPr marL="0" marR="0" marT="2984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35"/>
                        </a:spcBef>
                      </a:pPr>
                      <a:r>
                        <a:rPr sz="1400" spc="-10" dirty="0">
                          <a:latin typeface="Arial"/>
                          <a:cs typeface="Arial"/>
                        </a:rPr>
                        <a:t>N1600</a:t>
                      </a:r>
                      <a:endParaRPr sz="1400">
                        <a:latin typeface="Arial"/>
                        <a:cs typeface="Arial"/>
                      </a:endParaRPr>
                    </a:p>
                  </a:txBody>
                  <a:tcPr marL="0" marR="0" marT="2984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marR="619760">
                        <a:lnSpc>
                          <a:spcPts val="1570"/>
                        </a:lnSpc>
                        <a:spcBef>
                          <a:spcPts val="380"/>
                        </a:spcBef>
                      </a:pPr>
                      <a:r>
                        <a:rPr sz="1400" dirty="0">
                          <a:latin typeface="Arial"/>
                          <a:cs typeface="Arial"/>
                        </a:rPr>
                        <a:t>6</a:t>
                      </a:r>
                      <a:r>
                        <a:rPr sz="1400" spc="-25" dirty="0">
                          <a:latin typeface="Arial"/>
                          <a:cs typeface="Arial"/>
                        </a:rPr>
                        <a:t> </a:t>
                      </a:r>
                      <a:r>
                        <a:rPr sz="1400" spc="-10" dirty="0">
                          <a:latin typeface="Arial"/>
                          <a:cs typeface="Arial"/>
                        </a:rPr>
                        <a:t>P-</a:t>
                      </a:r>
                      <a:r>
                        <a:rPr sz="1400" dirty="0">
                          <a:latin typeface="Arial"/>
                          <a:cs typeface="Arial"/>
                        </a:rPr>
                        <a:t>members</a:t>
                      </a:r>
                      <a:r>
                        <a:rPr sz="1400" spc="-10" dirty="0">
                          <a:latin typeface="Arial"/>
                          <a:cs typeface="Arial"/>
                        </a:rPr>
                        <a:t> </a:t>
                      </a:r>
                      <a:r>
                        <a:rPr sz="1400" dirty="0">
                          <a:latin typeface="Arial"/>
                          <a:cs typeface="Arial"/>
                        </a:rPr>
                        <a:t>confirmed,</a:t>
                      </a:r>
                      <a:r>
                        <a:rPr sz="1400" spc="-15" dirty="0">
                          <a:latin typeface="Arial"/>
                          <a:cs typeface="Arial"/>
                        </a:rPr>
                        <a:t> </a:t>
                      </a:r>
                      <a:r>
                        <a:rPr sz="1400" dirty="0">
                          <a:latin typeface="Arial"/>
                          <a:cs typeface="Arial"/>
                        </a:rPr>
                        <a:t>0</a:t>
                      </a:r>
                      <a:r>
                        <a:rPr sz="1400" spc="-15" dirty="0">
                          <a:latin typeface="Arial"/>
                          <a:cs typeface="Arial"/>
                        </a:rPr>
                        <a:t> </a:t>
                      </a:r>
                      <a:r>
                        <a:rPr sz="1400" spc="-10" dirty="0">
                          <a:latin typeface="Arial"/>
                          <a:cs typeface="Arial"/>
                        </a:rPr>
                        <a:t>P-</a:t>
                      </a:r>
                      <a:r>
                        <a:rPr sz="1400" dirty="0">
                          <a:latin typeface="Arial"/>
                          <a:cs typeface="Arial"/>
                        </a:rPr>
                        <a:t>members</a:t>
                      </a:r>
                      <a:r>
                        <a:rPr sz="1400" spc="-10" dirty="0">
                          <a:latin typeface="Arial"/>
                          <a:cs typeface="Arial"/>
                        </a:rPr>
                        <a:t> </a:t>
                      </a:r>
                      <a:r>
                        <a:rPr sz="1400" dirty="0">
                          <a:latin typeface="Arial"/>
                          <a:cs typeface="Arial"/>
                        </a:rPr>
                        <a:t>withdrawn,</a:t>
                      </a:r>
                      <a:r>
                        <a:rPr sz="1400" spc="-15" dirty="0">
                          <a:latin typeface="Arial"/>
                          <a:cs typeface="Arial"/>
                        </a:rPr>
                        <a:t> </a:t>
                      </a:r>
                      <a:r>
                        <a:rPr sz="1400" spc="-10" dirty="0">
                          <a:latin typeface="Arial"/>
                          <a:cs typeface="Arial"/>
                        </a:rPr>
                        <a:t>11</a:t>
                      </a:r>
                      <a:r>
                        <a:rPr sz="1400" spc="-25" dirty="0">
                          <a:latin typeface="Arial"/>
                          <a:cs typeface="Arial"/>
                        </a:rPr>
                        <a:t> P- </a:t>
                      </a:r>
                      <a:r>
                        <a:rPr sz="1400" dirty="0">
                          <a:latin typeface="Arial"/>
                          <a:cs typeface="Arial"/>
                        </a:rPr>
                        <a:t>members</a:t>
                      </a:r>
                      <a:r>
                        <a:rPr sz="1400" spc="5" dirty="0">
                          <a:latin typeface="Arial"/>
                          <a:cs typeface="Arial"/>
                        </a:rPr>
                        <a:t> </a:t>
                      </a:r>
                      <a:r>
                        <a:rPr sz="1400" dirty="0">
                          <a:latin typeface="Arial"/>
                          <a:cs typeface="Arial"/>
                        </a:rPr>
                        <a:t>abstained,</a:t>
                      </a:r>
                      <a:r>
                        <a:rPr sz="1400" spc="10" dirty="0">
                          <a:latin typeface="Arial"/>
                          <a:cs typeface="Arial"/>
                        </a:rPr>
                        <a:t> </a:t>
                      </a:r>
                      <a:r>
                        <a:rPr sz="1400" dirty="0">
                          <a:latin typeface="Arial"/>
                          <a:cs typeface="Arial"/>
                        </a:rPr>
                        <a:t>0</a:t>
                      </a:r>
                      <a:r>
                        <a:rPr sz="1400" spc="-10" dirty="0">
                          <a:latin typeface="Arial"/>
                          <a:cs typeface="Arial"/>
                        </a:rPr>
                        <a:t> P-</a:t>
                      </a:r>
                      <a:r>
                        <a:rPr sz="1400" dirty="0">
                          <a:latin typeface="Arial"/>
                          <a:cs typeface="Arial"/>
                        </a:rPr>
                        <a:t>members</a:t>
                      </a:r>
                      <a:r>
                        <a:rPr sz="1400" spc="5" dirty="0">
                          <a:latin typeface="Arial"/>
                          <a:cs typeface="Arial"/>
                        </a:rPr>
                        <a:t> </a:t>
                      </a:r>
                      <a:r>
                        <a:rPr sz="1400" dirty="0">
                          <a:latin typeface="Arial"/>
                          <a:cs typeface="Arial"/>
                        </a:rPr>
                        <a:t>revised</a:t>
                      </a:r>
                      <a:r>
                        <a:rPr sz="1400" spc="-5" dirty="0">
                          <a:latin typeface="Arial"/>
                          <a:cs typeface="Arial"/>
                        </a:rPr>
                        <a:t> </a:t>
                      </a:r>
                      <a:r>
                        <a:rPr sz="1400" dirty="0">
                          <a:latin typeface="Arial"/>
                          <a:cs typeface="Arial"/>
                        </a:rPr>
                        <a:t>or</a:t>
                      </a:r>
                      <a:r>
                        <a:rPr sz="1400" spc="-10" dirty="0">
                          <a:latin typeface="Arial"/>
                          <a:cs typeface="Arial"/>
                        </a:rPr>
                        <a:t> amended.</a:t>
                      </a:r>
                      <a:endParaRPr sz="1400">
                        <a:latin typeface="Arial"/>
                        <a:cs typeface="Arial"/>
                      </a:endParaRPr>
                    </a:p>
                  </a:txBody>
                  <a:tcPr marL="0" marR="0" marT="4826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5"/>
                  </a:ext>
                </a:extLst>
              </a:tr>
              <a:tr h="490855">
                <a:tc>
                  <a:txBody>
                    <a:bodyPr/>
                    <a:lstStyle/>
                    <a:p>
                      <a:pPr marL="90805">
                        <a:lnSpc>
                          <a:spcPct val="100000"/>
                        </a:lnSpc>
                        <a:spcBef>
                          <a:spcPts val="235"/>
                        </a:spcBef>
                      </a:pPr>
                      <a:r>
                        <a:rPr sz="1400" spc="-50" dirty="0">
                          <a:latin typeface="Arial"/>
                          <a:cs typeface="Arial"/>
                        </a:rPr>
                        <a:t>6</a:t>
                      </a:r>
                      <a:endParaRPr sz="1400">
                        <a:latin typeface="Arial"/>
                        <a:cs typeface="Arial"/>
                      </a:endParaRPr>
                    </a:p>
                  </a:txBody>
                  <a:tcPr marL="0" marR="0" marT="2984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35"/>
                        </a:spcBef>
                      </a:pPr>
                      <a:r>
                        <a:rPr sz="1400" dirty="0">
                          <a:latin typeface="Arial"/>
                          <a:cs typeface="Arial"/>
                        </a:rPr>
                        <a:t>ISO </a:t>
                      </a:r>
                      <a:r>
                        <a:rPr sz="1400" spc="-10" dirty="0">
                          <a:latin typeface="Arial"/>
                          <a:cs typeface="Arial"/>
                        </a:rPr>
                        <a:t>20415:2019</a:t>
                      </a:r>
                      <a:endParaRPr lang="en-US" sz="1400" spc="-10" dirty="0">
                        <a:latin typeface="Arial"/>
                        <a:cs typeface="Arial"/>
                      </a:endParaRPr>
                    </a:p>
                    <a:p>
                      <a:pPr marL="91440">
                        <a:lnSpc>
                          <a:spcPct val="100000"/>
                        </a:lnSpc>
                        <a:spcBef>
                          <a:spcPts val="235"/>
                        </a:spcBef>
                      </a:pPr>
                      <a:r>
                        <a:rPr lang="en-US" sz="1400" dirty="0">
                          <a:solidFill>
                            <a:srgbClr val="FF0000"/>
                          </a:solidFill>
                          <a:latin typeface="Arial"/>
                          <a:cs typeface="Arial"/>
                        </a:rPr>
                        <a:t>(Trusted mobile e-document)</a:t>
                      </a:r>
                      <a:endParaRPr sz="1400" dirty="0">
                        <a:solidFill>
                          <a:srgbClr val="FF0000"/>
                        </a:solidFill>
                        <a:latin typeface="Arial"/>
                        <a:cs typeface="Arial"/>
                      </a:endParaRPr>
                    </a:p>
                  </a:txBody>
                  <a:tcPr marL="0" marR="0" marT="2984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35"/>
                        </a:spcBef>
                      </a:pPr>
                      <a:r>
                        <a:rPr sz="1400" spc="-10" dirty="0">
                          <a:latin typeface="Arial"/>
                          <a:cs typeface="Arial"/>
                        </a:rPr>
                        <a:t>confirm</a:t>
                      </a:r>
                      <a:endParaRPr sz="1400">
                        <a:latin typeface="Arial"/>
                        <a:cs typeface="Arial"/>
                      </a:endParaRPr>
                    </a:p>
                  </a:txBody>
                  <a:tcPr marL="0" marR="0" marT="2984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35"/>
                        </a:spcBef>
                      </a:pPr>
                      <a:r>
                        <a:rPr sz="1400" spc="-10" dirty="0">
                          <a:latin typeface="Arial"/>
                          <a:cs typeface="Arial"/>
                        </a:rPr>
                        <a:t>N1601</a:t>
                      </a:r>
                      <a:endParaRPr sz="1400">
                        <a:latin typeface="Arial"/>
                        <a:cs typeface="Arial"/>
                      </a:endParaRPr>
                    </a:p>
                  </a:txBody>
                  <a:tcPr marL="0" marR="0" marT="2984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marR="605790">
                        <a:lnSpc>
                          <a:spcPts val="1570"/>
                        </a:lnSpc>
                        <a:spcBef>
                          <a:spcPts val="380"/>
                        </a:spcBef>
                      </a:pPr>
                      <a:r>
                        <a:rPr sz="1400" dirty="0">
                          <a:latin typeface="Arial"/>
                          <a:cs typeface="Arial"/>
                        </a:rPr>
                        <a:t>5</a:t>
                      </a:r>
                      <a:r>
                        <a:rPr sz="1400" spc="-15" dirty="0">
                          <a:latin typeface="Arial"/>
                          <a:cs typeface="Arial"/>
                        </a:rPr>
                        <a:t> </a:t>
                      </a:r>
                      <a:r>
                        <a:rPr sz="1400" spc="-10" dirty="0">
                          <a:latin typeface="Arial"/>
                          <a:cs typeface="Arial"/>
                        </a:rPr>
                        <a:t>P-</a:t>
                      </a:r>
                      <a:r>
                        <a:rPr sz="1400" dirty="0">
                          <a:latin typeface="Arial"/>
                          <a:cs typeface="Arial"/>
                        </a:rPr>
                        <a:t>members confirmed, 0</a:t>
                      </a:r>
                      <a:r>
                        <a:rPr sz="1400" spc="-10" dirty="0">
                          <a:latin typeface="Arial"/>
                          <a:cs typeface="Arial"/>
                        </a:rPr>
                        <a:t> P-</a:t>
                      </a:r>
                      <a:r>
                        <a:rPr sz="1400" dirty="0">
                          <a:latin typeface="Arial"/>
                          <a:cs typeface="Arial"/>
                        </a:rPr>
                        <a:t>members</a:t>
                      </a:r>
                      <a:r>
                        <a:rPr sz="1400" spc="5" dirty="0">
                          <a:latin typeface="Arial"/>
                          <a:cs typeface="Arial"/>
                        </a:rPr>
                        <a:t> </a:t>
                      </a:r>
                      <a:r>
                        <a:rPr sz="1400" dirty="0">
                          <a:latin typeface="Arial"/>
                          <a:cs typeface="Arial"/>
                        </a:rPr>
                        <a:t>withdrawn,</a:t>
                      </a:r>
                      <a:r>
                        <a:rPr sz="1400" spc="-5" dirty="0">
                          <a:latin typeface="Arial"/>
                          <a:cs typeface="Arial"/>
                        </a:rPr>
                        <a:t> </a:t>
                      </a:r>
                      <a:r>
                        <a:rPr sz="1400" dirty="0">
                          <a:latin typeface="Arial"/>
                          <a:cs typeface="Arial"/>
                        </a:rPr>
                        <a:t>12</a:t>
                      </a:r>
                      <a:r>
                        <a:rPr sz="1400" spc="-10" dirty="0">
                          <a:latin typeface="Arial"/>
                          <a:cs typeface="Arial"/>
                        </a:rPr>
                        <a:t> </a:t>
                      </a:r>
                      <a:r>
                        <a:rPr sz="1400" spc="-25" dirty="0">
                          <a:latin typeface="Arial"/>
                          <a:cs typeface="Arial"/>
                        </a:rPr>
                        <a:t>P- </a:t>
                      </a:r>
                      <a:r>
                        <a:rPr sz="1400" dirty="0">
                          <a:latin typeface="Arial"/>
                          <a:cs typeface="Arial"/>
                        </a:rPr>
                        <a:t>members</a:t>
                      </a:r>
                      <a:r>
                        <a:rPr sz="1400" spc="5" dirty="0">
                          <a:latin typeface="Arial"/>
                          <a:cs typeface="Arial"/>
                        </a:rPr>
                        <a:t> </a:t>
                      </a:r>
                      <a:r>
                        <a:rPr sz="1400" dirty="0">
                          <a:latin typeface="Arial"/>
                          <a:cs typeface="Arial"/>
                        </a:rPr>
                        <a:t>abstained,</a:t>
                      </a:r>
                      <a:r>
                        <a:rPr sz="1400" spc="10" dirty="0">
                          <a:latin typeface="Arial"/>
                          <a:cs typeface="Arial"/>
                        </a:rPr>
                        <a:t> </a:t>
                      </a:r>
                      <a:r>
                        <a:rPr sz="1400" dirty="0">
                          <a:latin typeface="Arial"/>
                          <a:cs typeface="Arial"/>
                        </a:rPr>
                        <a:t>0</a:t>
                      </a:r>
                      <a:r>
                        <a:rPr sz="1400" spc="-10" dirty="0">
                          <a:latin typeface="Arial"/>
                          <a:cs typeface="Arial"/>
                        </a:rPr>
                        <a:t> P-</a:t>
                      </a:r>
                      <a:r>
                        <a:rPr sz="1400" dirty="0">
                          <a:latin typeface="Arial"/>
                          <a:cs typeface="Arial"/>
                        </a:rPr>
                        <a:t>members</a:t>
                      </a:r>
                      <a:r>
                        <a:rPr sz="1400" spc="5" dirty="0">
                          <a:latin typeface="Arial"/>
                          <a:cs typeface="Arial"/>
                        </a:rPr>
                        <a:t> </a:t>
                      </a:r>
                      <a:r>
                        <a:rPr sz="1400" dirty="0">
                          <a:latin typeface="Arial"/>
                          <a:cs typeface="Arial"/>
                        </a:rPr>
                        <a:t>revised</a:t>
                      </a:r>
                      <a:r>
                        <a:rPr sz="1400" spc="-5" dirty="0">
                          <a:latin typeface="Arial"/>
                          <a:cs typeface="Arial"/>
                        </a:rPr>
                        <a:t> </a:t>
                      </a:r>
                      <a:r>
                        <a:rPr sz="1400" dirty="0">
                          <a:latin typeface="Arial"/>
                          <a:cs typeface="Arial"/>
                        </a:rPr>
                        <a:t>or</a:t>
                      </a:r>
                      <a:r>
                        <a:rPr sz="1400" spc="-10" dirty="0">
                          <a:latin typeface="Arial"/>
                          <a:cs typeface="Arial"/>
                        </a:rPr>
                        <a:t> amended.</a:t>
                      </a:r>
                      <a:endParaRPr sz="1400" dirty="0">
                        <a:latin typeface="Arial"/>
                        <a:cs typeface="Arial"/>
                      </a:endParaRPr>
                    </a:p>
                  </a:txBody>
                  <a:tcPr marL="0" marR="0" marT="4826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6"/>
                  </a:ext>
                </a:extLst>
              </a:tr>
            </a:tbl>
          </a:graphicData>
        </a:graphic>
      </p:graphicFrame>
    </p:spTree>
    <p:extLst>
      <p:ext uri="{BB962C8B-B14F-4D97-AF65-F5344CB8AC3E}">
        <p14:creationId xmlns:p14="http://schemas.microsoft.com/office/powerpoint/2010/main" val="71815601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四角形: 角を丸くする 1">
            <a:extLst>
              <a:ext uri="{FF2B5EF4-FFF2-40B4-BE49-F238E27FC236}">
                <a16:creationId xmlns:a16="http://schemas.microsoft.com/office/drawing/2014/main" id="{F207577D-5E2F-6955-E5D3-7A3E4758522F}"/>
              </a:ext>
            </a:extLst>
          </p:cNvPr>
          <p:cNvSpPr/>
          <p:nvPr/>
        </p:nvSpPr>
        <p:spPr>
          <a:xfrm>
            <a:off x="3607758" y="274370"/>
            <a:ext cx="2303253" cy="857657"/>
          </a:xfrm>
          <a:prstGeom prst="roundRect">
            <a:avLst/>
          </a:prstGeom>
          <a:no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en-US" altLang="ja-JP" b="1" dirty="0" err="1">
                <a:solidFill>
                  <a:schemeClr val="tx1"/>
                </a:solidFill>
              </a:rPr>
              <a:t>Charman</a:t>
            </a:r>
            <a:endParaRPr kumimoji="1" lang="en-US" altLang="ja-JP" b="1" dirty="0">
              <a:solidFill>
                <a:schemeClr val="tx1"/>
              </a:solidFill>
            </a:endParaRPr>
          </a:p>
          <a:p>
            <a:pPr algn="ctr"/>
            <a:r>
              <a:rPr lang="en-US" altLang="ja-JP" sz="1400" dirty="0">
                <a:solidFill>
                  <a:schemeClr val="tx1"/>
                </a:solidFill>
              </a:rPr>
              <a:t>Mr. Yu Shi</a:t>
            </a:r>
          </a:p>
          <a:p>
            <a:pPr algn="ctr"/>
            <a:r>
              <a:rPr kumimoji="1" lang="en-US" altLang="ja-JP" sz="1400" dirty="0">
                <a:solidFill>
                  <a:schemeClr val="tx1"/>
                </a:solidFill>
              </a:rPr>
              <a:t>(China)</a:t>
            </a:r>
            <a:endParaRPr kumimoji="1" lang="ja-JP" altLang="en-US" sz="1400" dirty="0">
              <a:solidFill>
                <a:schemeClr val="tx1"/>
              </a:solidFill>
            </a:endParaRPr>
          </a:p>
        </p:txBody>
      </p:sp>
      <p:sp>
        <p:nvSpPr>
          <p:cNvPr id="3" name="四角形: 角を丸くする 2">
            <a:extLst>
              <a:ext uri="{FF2B5EF4-FFF2-40B4-BE49-F238E27FC236}">
                <a16:creationId xmlns:a16="http://schemas.microsoft.com/office/drawing/2014/main" id="{EFAE74DA-76ED-F7E1-A8F9-6D3F751367ED}"/>
              </a:ext>
            </a:extLst>
          </p:cNvPr>
          <p:cNvSpPr/>
          <p:nvPr/>
        </p:nvSpPr>
        <p:spPr>
          <a:xfrm>
            <a:off x="5381418" y="1360889"/>
            <a:ext cx="2638720" cy="857657"/>
          </a:xfrm>
          <a:prstGeom prst="roundRect">
            <a:avLst/>
          </a:prstGeom>
          <a:no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Committee Manager</a:t>
            </a:r>
            <a:endParaRPr kumimoji="1" lang="en-US" altLang="ja-JP" b="1" dirty="0">
              <a:solidFill>
                <a:schemeClr val="tx1"/>
              </a:solidFill>
            </a:endParaRPr>
          </a:p>
          <a:p>
            <a:pPr algn="ctr"/>
            <a:r>
              <a:rPr lang="en-US" altLang="ja-JP" sz="1400" dirty="0">
                <a:solidFill>
                  <a:schemeClr val="tx1"/>
                </a:solidFill>
              </a:rPr>
              <a:t>Mr. </a:t>
            </a:r>
            <a:r>
              <a:rPr lang="en-US" altLang="ja-JP" sz="1400" dirty="0" err="1">
                <a:solidFill>
                  <a:schemeClr val="tx1"/>
                </a:solidFill>
              </a:rPr>
              <a:t>Jianfang</a:t>
            </a:r>
            <a:r>
              <a:rPr lang="en-US" altLang="ja-JP" sz="1400" dirty="0">
                <a:solidFill>
                  <a:schemeClr val="tx1"/>
                </a:solidFill>
              </a:rPr>
              <a:t> Zhang</a:t>
            </a:r>
          </a:p>
          <a:p>
            <a:pPr algn="ctr"/>
            <a:r>
              <a:rPr kumimoji="1" lang="en-US" altLang="ja-JP" dirty="0">
                <a:solidFill>
                  <a:schemeClr val="tx1"/>
                </a:solidFill>
              </a:rPr>
              <a:t>(China)</a:t>
            </a:r>
            <a:endParaRPr kumimoji="1" lang="ja-JP" altLang="en-US" dirty="0">
              <a:solidFill>
                <a:schemeClr val="tx1"/>
              </a:solidFill>
            </a:endParaRPr>
          </a:p>
        </p:txBody>
      </p:sp>
      <p:sp>
        <p:nvSpPr>
          <p:cNvPr id="4" name="四角形: 角を丸くする 3">
            <a:extLst>
              <a:ext uri="{FF2B5EF4-FFF2-40B4-BE49-F238E27FC236}">
                <a16:creationId xmlns:a16="http://schemas.microsoft.com/office/drawing/2014/main" id="{151E2A10-5BBD-D4E1-67EC-292C06758578}"/>
              </a:ext>
            </a:extLst>
          </p:cNvPr>
          <p:cNvSpPr/>
          <p:nvPr/>
        </p:nvSpPr>
        <p:spPr>
          <a:xfrm>
            <a:off x="1708805" y="1742399"/>
            <a:ext cx="2303253" cy="857657"/>
          </a:xfrm>
          <a:prstGeom prst="roundRect">
            <a:avLst/>
          </a:prstGeom>
          <a:solidFill>
            <a:srgbClr val="FFFF00"/>
          </a:solid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CAG</a:t>
            </a:r>
          </a:p>
          <a:p>
            <a:pPr algn="ctr"/>
            <a:r>
              <a:rPr kumimoji="1" lang="en-US" altLang="ja-JP" dirty="0" err="1">
                <a:solidFill>
                  <a:schemeClr val="tx1"/>
                </a:solidFill>
              </a:rPr>
              <a:t>Cordination</a:t>
            </a:r>
            <a:r>
              <a:rPr kumimoji="1" lang="en-US" altLang="ja-JP" dirty="0">
                <a:solidFill>
                  <a:schemeClr val="tx1"/>
                </a:solidFill>
              </a:rPr>
              <a:t> Advisory Group</a:t>
            </a:r>
          </a:p>
        </p:txBody>
      </p:sp>
      <p:sp>
        <p:nvSpPr>
          <p:cNvPr id="5" name="四角形: 角を丸くする 4">
            <a:extLst>
              <a:ext uri="{FF2B5EF4-FFF2-40B4-BE49-F238E27FC236}">
                <a16:creationId xmlns:a16="http://schemas.microsoft.com/office/drawing/2014/main" id="{AA3D68AF-90B8-A880-CB60-3BDBD6F0BDF8}"/>
              </a:ext>
            </a:extLst>
          </p:cNvPr>
          <p:cNvSpPr/>
          <p:nvPr/>
        </p:nvSpPr>
        <p:spPr>
          <a:xfrm>
            <a:off x="4901456" y="4655307"/>
            <a:ext cx="1811070" cy="1545249"/>
          </a:xfrm>
          <a:prstGeom prst="roundRect">
            <a:avLst/>
          </a:prstGeom>
          <a:no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WG5</a:t>
            </a:r>
            <a:endParaRPr kumimoji="1" lang="en-US" altLang="ja-JP" b="1" dirty="0">
              <a:solidFill>
                <a:schemeClr val="tx1"/>
              </a:solidFill>
            </a:endParaRPr>
          </a:p>
          <a:p>
            <a:pPr algn="ctr"/>
            <a:r>
              <a:rPr lang="en-US" altLang="ja-JP" dirty="0">
                <a:solidFill>
                  <a:schemeClr val="tx1"/>
                </a:solidFill>
              </a:rPr>
              <a:t>Date Time</a:t>
            </a:r>
          </a:p>
          <a:p>
            <a:pPr algn="ctr"/>
            <a:r>
              <a:rPr lang="en-US" altLang="ja-JP" sz="1400" dirty="0">
                <a:solidFill>
                  <a:schemeClr val="tx1"/>
                </a:solidFill>
              </a:rPr>
              <a:t>Mr. Ronald </a:t>
            </a:r>
            <a:r>
              <a:rPr lang="en-US" altLang="ja-JP" sz="1400" dirty="0" err="1">
                <a:solidFill>
                  <a:schemeClr val="tx1"/>
                </a:solidFill>
              </a:rPr>
              <a:t>Tse</a:t>
            </a:r>
            <a:endParaRPr lang="en-US" altLang="ja-JP" sz="1400" dirty="0">
              <a:solidFill>
                <a:schemeClr val="tx1"/>
              </a:solidFill>
            </a:endParaRPr>
          </a:p>
          <a:p>
            <a:pPr algn="ctr"/>
            <a:r>
              <a:rPr kumimoji="1" lang="en-US" altLang="ja-JP" sz="1400" dirty="0">
                <a:solidFill>
                  <a:schemeClr val="tx1"/>
                </a:solidFill>
              </a:rPr>
              <a:t>(Canada)</a:t>
            </a:r>
            <a:endParaRPr kumimoji="1" lang="ja-JP" altLang="en-US" sz="1400" dirty="0">
              <a:solidFill>
                <a:schemeClr val="tx1"/>
              </a:solidFill>
            </a:endParaRPr>
          </a:p>
        </p:txBody>
      </p:sp>
      <p:sp>
        <p:nvSpPr>
          <p:cNvPr id="6" name="四角形: 角を丸くする 5">
            <a:extLst>
              <a:ext uri="{FF2B5EF4-FFF2-40B4-BE49-F238E27FC236}">
                <a16:creationId xmlns:a16="http://schemas.microsoft.com/office/drawing/2014/main" id="{464B2AC7-9B9D-CB83-9D52-6773BA78E786}"/>
              </a:ext>
            </a:extLst>
          </p:cNvPr>
          <p:cNvSpPr/>
          <p:nvPr/>
        </p:nvSpPr>
        <p:spPr>
          <a:xfrm>
            <a:off x="9197418" y="507870"/>
            <a:ext cx="2392089" cy="1054050"/>
          </a:xfrm>
          <a:prstGeom prst="roundRect">
            <a:avLst/>
          </a:prstGeom>
          <a:solidFill>
            <a:srgbClr val="FFFF00"/>
          </a:solid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JWG1</a:t>
            </a:r>
          </a:p>
          <a:p>
            <a:pPr algn="ctr"/>
            <a:r>
              <a:rPr kumimoji="1" lang="en-US" altLang="ja-JP" dirty="0">
                <a:solidFill>
                  <a:schemeClr val="tx1"/>
                </a:solidFill>
              </a:rPr>
              <a:t>EDIFACT Syntax</a:t>
            </a:r>
          </a:p>
          <a:p>
            <a:pPr algn="ctr"/>
            <a:r>
              <a:rPr lang="en-US" altLang="ja-JP" sz="1400" dirty="0">
                <a:solidFill>
                  <a:schemeClr val="tx1"/>
                </a:solidFill>
              </a:rPr>
              <a:t>Mr. Anders </a:t>
            </a:r>
            <a:r>
              <a:rPr lang="en-US" altLang="ja-JP" sz="1400" dirty="0" err="1">
                <a:solidFill>
                  <a:schemeClr val="tx1"/>
                </a:solidFill>
              </a:rPr>
              <a:t>Grangard</a:t>
            </a:r>
            <a:endParaRPr lang="en-US" altLang="ja-JP" sz="1400" dirty="0">
              <a:solidFill>
                <a:schemeClr val="tx1"/>
              </a:solidFill>
            </a:endParaRPr>
          </a:p>
          <a:p>
            <a:pPr algn="ctr"/>
            <a:r>
              <a:rPr kumimoji="1" lang="en-US" altLang="ja-JP" sz="1400" dirty="0">
                <a:solidFill>
                  <a:schemeClr val="tx1"/>
                </a:solidFill>
              </a:rPr>
              <a:t>(UNECE)</a:t>
            </a:r>
          </a:p>
        </p:txBody>
      </p:sp>
      <p:sp>
        <p:nvSpPr>
          <p:cNvPr id="7" name="四角形: 角を丸くする 6">
            <a:extLst>
              <a:ext uri="{FF2B5EF4-FFF2-40B4-BE49-F238E27FC236}">
                <a16:creationId xmlns:a16="http://schemas.microsoft.com/office/drawing/2014/main" id="{47487F5B-7B84-4BB9-02DF-EA4DDFD3C568}"/>
              </a:ext>
            </a:extLst>
          </p:cNvPr>
          <p:cNvSpPr/>
          <p:nvPr/>
        </p:nvSpPr>
        <p:spPr>
          <a:xfrm>
            <a:off x="1708805" y="2847433"/>
            <a:ext cx="2303253" cy="857657"/>
          </a:xfrm>
          <a:prstGeom prst="roundRect">
            <a:avLst/>
          </a:prstGeom>
          <a:no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AG1 </a:t>
            </a:r>
            <a:r>
              <a:rPr lang="en-US" altLang="ja-JP" sz="1400" b="1" dirty="0">
                <a:solidFill>
                  <a:schemeClr val="tx1"/>
                </a:solidFill>
              </a:rPr>
              <a:t>(</a:t>
            </a:r>
            <a:r>
              <a:rPr lang="en-US" altLang="ja-JP" sz="1400" b="1" dirty="0" err="1">
                <a:solidFill>
                  <a:schemeClr val="tx1"/>
                </a:solidFill>
              </a:rPr>
              <a:t>Riaison</a:t>
            </a:r>
            <a:r>
              <a:rPr lang="en-US" altLang="ja-JP" sz="1400" b="1" dirty="0">
                <a:solidFill>
                  <a:schemeClr val="tx1"/>
                </a:solidFill>
              </a:rPr>
              <a:t> Review)</a:t>
            </a:r>
          </a:p>
          <a:p>
            <a:pPr algn="ctr"/>
            <a:r>
              <a:rPr lang="en-US" altLang="ja-JP" sz="1400" dirty="0">
                <a:solidFill>
                  <a:schemeClr val="tx1"/>
                </a:solidFill>
              </a:rPr>
              <a:t>Mr. </a:t>
            </a:r>
            <a:r>
              <a:rPr lang="en-US" altLang="ja-JP" sz="1400" dirty="0" err="1">
                <a:solidFill>
                  <a:schemeClr val="tx1"/>
                </a:solidFill>
              </a:rPr>
              <a:t>Jianfang</a:t>
            </a:r>
            <a:r>
              <a:rPr lang="en-US" altLang="ja-JP" sz="1400" dirty="0">
                <a:solidFill>
                  <a:schemeClr val="tx1"/>
                </a:solidFill>
              </a:rPr>
              <a:t> Zhang</a:t>
            </a:r>
          </a:p>
          <a:p>
            <a:pPr algn="ctr"/>
            <a:r>
              <a:rPr kumimoji="1" lang="en-US" altLang="ja-JP" sz="1400" dirty="0">
                <a:solidFill>
                  <a:schemeClr val="tx1"/>
                </a:solidFill>
              </a:rPr>
              <a:t>(China)</a:t>
            </a:r>
            <a:endParaRPr kumimoji="1" lang="ja-JP" altLang="en-US" sz="1400" dirty="0">
              <a:solidFill>
                <a:schemeClr val="tx1"/>
              </a:solidFill>
            </a:endParaRPr>
          </a:p>
        </p:txBody>
      </p:sp>
      <p:sp>
        <p:nvSpPr>
          <p:cNvPr id="8" name="四角形: 角を丸くする 7">
            <a:extLst>
              <a:ext uri="{FF2B5EF4-FFF2-40B4-BE49-F238E27FC236}">
                <a16:creationId xmlns:a16="http://schemas.microsoft.com/office/drawing/2014/main" id="{E63C7250-CDFF-287D-CF6C-A347C9799B14}"/>
              </a:ext>
            </a:extLst>
          </p:cNvPr>
          <p:cNvSpPr/>
          <p:nvPr/>
        </p:nvSpPr>
        <p:spPr>
          <a:xfrm>
            <a:off x="6993843" y="4685701"/>
            <a:ext cx="2458216" cy="1545247"/>
          </a:xfrm>
          <a:prstGeom prst="roundRect">
            <a:avLst/>
          </a:prstGeom>
          <a:solidFill>
            <a:srgbClr val="FFCCFF"/>
          </a:solid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WG6</a:t>
            </a:r>
            <a:endParaRPr kumimoji="1" lang="en-US" altLang="ja-JP" b="1" dirty="0">
              <a:solidFill>
                <a:schemeClr val="tx1"/>
              </a:solidFill>
            </a:endParaRPr>
          </a:p>
          <a:p>
            <a:pPr algn="ctr"/>
            <a:r>
              <a:rPr lang="en-US" altLang="ja-JP" dirty="0">
                <a:solidFill>
                  <a:schemeClr val="tx1"/>
                </a:solidFill>
              </a:rPr>
              <a:t>Trusted </a:t>
            </a:r>
            <a:r>
              <a:rPr lang="en-US" altLang="ja-JP" dirty="0" err="1">
                <a:solidFill>
                  <a:schemeClr val="tx1"/>
                </a:solidFill>
              </a:rPr>
              <a:t>eCommunication</a:t>
            </a:r>
            <a:endParaRPr lang="en-US" altLang="ja-JP" dirty="0">
              <a:solidFill>
                <a:schemeClr val="tx1"/>
              </a:solidFill>
            </a:endParaRPr>
          </a:p>
          <a:p>
            <a:pPr algn="ctr"/>
            <a:r>
              <a:rPr lang="en-US" altLang="ja-JP" sz="1400" dirty="0">
                <a:solidFill>
                  <a:schemeClr val="tx1"/>
                </a:solidFill>
              </a:rPr>
              <a:t>Ms. Jasmine </a:t>
            </a:r>
            <a:r>
              <a:rPr lang="en-US" altLang="ja-JP" sz="1400" dirty="0" err="1">
                <a:solidFill>
                  <a:schemeClr val="tx1"/>
                </a:solidFill>
              </a:rPr>
              <a:t>Jaegyong</a:t>
            </a:r>
            <a:r>
              <a:rPr lang="en-US" altLang="ja-JP" sz="1400" dirty="0">
                <a:solidFill>
                  <a:schemeClr val="tx1"/>
                </a:solidFill>
              </a:rPr>
              <a:t> Chang</a:t>
            </a:r>
          </a:p>
          <a:p>
            <a:pPr algn="ctr"/>
            <a:r>
              <a:rPr kumimoji="1" lang="en-US" altLang="ja-JP" sz="1400" dirty="0">
                <a:solidFill>
                  <a:schemeClr val="tx1"/>
                </a:solidFill>
              </a:rPr>
              <a:t>(Korea)</a:t>
            </a:r>
            <a:endParaRPr kumimoji="1" lang="ja-JP" altLang="en-US" sz="1400" dirty="0">
              <a:solidFill>
                <a:schemeClr val="tx1"/>
              </a:solidFill>
            </a:endParaRPr>
          </a:p>
        </p:txBody>
      </p:sp>
      <p:sp>
        <p:nvSpPr>
          <p:cNvPr id="10" name="四角形: 角を丸くする 9">
            <a:extLst>
              <a:ext uri="{FF2B5EF4-FFF2-40B4-BE49-F238E27FC236}">
                <a16:creationId xmlns:a16="http://schemas.microsoft.com/office/drawing/2014/main" id="{D7EB954F-5ECC-4D91-C253-E48A12E6A19C}"/>
              </a:ext>
            </a:extLst>
          </p:cNvPr>
          <p:cNvSpPr/>
          <p:nvPr/>
        </p:nvSpPr>
        <p:spPr>
          <a:xfrm>
            <a:off x="9733376" y="4685701"/>
            <a:ext cx="2115871" cy="1514853"/>
          </a:xfrm>
          <a:prstGeom prst="roundRect">
            <a:avLst/>
          </a:prstGeom>
          <a:solidFill>
            <a:srgbClr val="FFFF00"/>
          </a:solid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WG7</a:t>
            </a:r>
          </a:p>
          <a:p>
            <a:pPr algn="ctr"/>
            <a:r>
              <a:rPr lang="en-US" altLang="ja-JP" dirty="0">
                <a:solidFill>
                  <a:schemeClr val="tx1"/>
                </a:solidFill>
              </a:rPr>
              <a:t>Digital Business</a:t>
            </a:r>
          </a:p>
          <a:p>
            <a:pPr algn="ctr"/>
            <a:r>
              <a:rPr kumimoji="1" lang="en-US" altLang="ja-JP" sz="1400" dirty="0">
                <a:solidFill>
                  <a:schemeClr val="tx1"/>
                </a:solidFill>
              </a:rPr>
              <a:t>Mr. Jim Wilson</a:t>
            </a:r>
          </a:p>
          <a:p>
            <a:pPr algn="ctr"/>
            <a:r>
              <a:rPr lang="en-US" altLang="ja-JP" sz="1400" dirty="0">
                <a:solidFill>
                  <a:schemeClr val="tx1"/>
                </a:solidFill>
              </a:rPr>
              <a:t>(</a:t>
            </a:r>
            <a:r>
              <a:rPr lang="en-US" altLang="ja-JP" sz="1400" dirty="0" err="1">
                <a:solidFill>
                  <a:schemeClr val="tx1"/>
                </a:solidFill>
              </a:rPr>
              <a:t>OAGi</a:t>
            </a:r>
            <a:r>
              <a:rPr lang="en-US" altLang="ja-JP" sz="1400" dirty="0">
                <a:solidFill>
                  <a:schemeClr val="tx1"/>
                </a:solidFill>
              </a:rPr>
              <a:t>)</a:t>
            </a:r>
            <a:endParaRPr kumimoji="1" lang="ja-JP" altLang="en-US" sz="1400" dirty="0">
              <a:solidFill>
                <a:schemeClr val="tx1"/>
              </a:solidFill>
            </a:endParaRPr>
          </a:p>
        </p:txBody>
      </p:sp>
      <p:sp>
        <p:nvSpPr>
          <p:cNvPr id="12" name="四角形: 角を丸くする 11">
            <a:extLst>
              <a:ext uri="{FF2B5EF4-FFF2-40B4-BE49-F238E27FC236}">
                <a16:creationId xmlns:a16="http://schemas.microsoft.com/office/drawing/2014/main" id="{29FF6C65-6621-0E67-D9C5-DDC42928E2A4}"/>
              </a:ext>
            </a:extLst>
          </p:cNvPr>
          <p:cNvSpPr/>
          <p:nvPr/>
        </p:nvSpPr>
        <p:spPr>
          <a:xfrm>
            <a:off x="9197419" y="1755962"/>
            <a:ext cx="2392102" cy="2128520"/>
          </a:xfrm>
          <a:prstGeom prst="roundRect">
            <a:avLst/>
          </a:prstGeom>
          <a:solidFill>
            <a:srgbClr val="FFFF00"/>
          </a:solid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JWG9</a:t>
            </a:r>
          </a:p>
          <a:p>
            <a:pPr algn="ctr"/>
            <a:r>
              <a:rPr lang="en-US" altLang="ja-JP" dirty="0">
                <a:solidFill>
                  <a:schemeClr val="tx1"/>
                </a:solidFill>
              </a:rPr>
              <a:t>Information Exchange of Supply chain aligned UN/CEFACT</a:t>
            </a:r>
          </a:p>
          <a:p>
            <a:pPr algn="ctr"/>
            <a:r>
              <a:rPr kumimoji="1" lang="en-US" altLang="ja-JP" sz="1400" dirty="0">
                <a:solidFill>
                  <a:schemeClr val="tx1"/>
                </a:solidFill>
              </a:rPr>
              <a:t>Mr. Jim Wilson (</a:t>
            </a:r>
            <a:r>
              <a:rPr lang="en-US" altLang="ja-JP" sz="1400" dirty="0" err="1">
                <a:solidFill>
                  <a:schemeClr val="tx1"/>
                </a:solidFill>
              </a:rPr>
              <a:t>OAGi</a:t>
            </a:r>
            <a:r>
              <a:rPr kumimoji="1" lang="en-US" altLang="ja-JP" sz="1400" dirty="0">
                <a:solidFill>
                  <a:schemeClr val="tx1"/>
                </a:solidFill>
              </a:rPr>
              <a:t>)</a:t>
            </a:r>
          </a:p>
          <a:p>
            <a:pPr algn="ctr"/>
            <a:r>
              <a:rPr kumimoji="1" lang="en-US" altLang="ja-JP" sz="1400" dirty="0">
                <a:solidFill>
                  <a:schemeClr val="tx1"/>
                </a:solidFill>
              </a:rPr>
              <a:t>Ms. Yan Zhang</a:t>
            </a:r>
            <a:r>
              <a:rPr lang="en-US" altLang="ja-JP" sz="1400" dirty="0">
                <a:solidFill>
                  <a:schemeClr val="tx1"/>
                </a:solidFill>
              </a:rPr>
              <a:t>(UNECE)</a:t>
            </a:r>
            <a:endParaRPr kumimoji="1" lang="ja-JP" altLang="en-US" sz="1400" dirty="0">
              <a:solidFill>
                <a:schemeClr val="tx1"/>
              </a:solidFill>
            </a:endParaRPr>
          </a:p>
        </p:txBody>
      </p:sp>
      <p:cxnSp>
        <p:nvCxnSpPr>
          <p:cNvPr id="14" name="直線コネクタ 13">
            <a:extLst>
              <a:ext uri="{FF2B5EF4-FFF2-40B4-BE49-F238E27FC236}">
                <a16:creationId xmlns:a16="http://schemas.microsoft.com/office/drawing/2014/main" id="{56CE5B1A-F337-B0E7-0675-0AAC16824F40}"/>
              </a:ext>
            </a:extLst>
          </p:cNvPr>
          <p:cNvCxnSpPr>
            <a:stCxn id="2" idx="2"/>
          </p:cNvCxnSpPr>
          <p:nvPr/>
        </p:nvCxnSpPr>
        <p:spPr>
          <a:xfrm flipH="1">
            <a:off x="4734560" y="1132027"/>
            <a:ext cx="24825" cy="3013253"/>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18" name="直線コネクタ 17">
            <a:extLst>
              <a:ext uri="{FF2B5EF4-FFF2-40B4-BE49-F238E27FC236}">
                <a16:creationId xmlns:a16="http://schemas.microsoft.com/office/drawing/2014/main" id="{3B086B48-B618-AAA5-4757-16491EC9F8E8}"/>
              </a:ext>
            </a:extLst>
          </p:cNvPr>
          <p:cNvCxnSpPr>
            <a:cxnSpLocks/>
            <a:endCxn id="3" idx="1"/>
          </p:cNvCxnSpPr>
          <p:nvPr/>
        </p:nvCxnSpPr>
        <p:spPr>
          <a:xfrm>
            <a:off x="4742969" y="1789717"/>
            <a:ext cx="638449" cy="1"/>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20" name="直線コネクタ 19">
            <a:extLst>
              <a:ext uri="{FF2B5EF4-FFF2-40B4-BE49-F238E27FC236}">
                <a16:creationId xmlns:a16="http://schemas.microsoft.com/office/drawing/2014/main" id="{DC398A5B-3A12-F938-14AF-36B7CEFEC95B}"/>
              </a:ext>
            </a:extLst>
          </p:cNvPr>
          <p:cNvCxnSpPr>
            <a:cxnSpLocks/>
          </p:cNvCxnSpPr>
          <p:nvPr/>
        </p:nvCxnSpPr>
        <p:spPr>
          <a:xfrm>
            <a:off x="4034813" y="3219665"/>
            <a:ext cx="638449" cy="1"/>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21" name="直線コネクタ 20">
            <a:extLst>
              <a:ext uri="{FF2B5EF4-FFF2-40B4-BE49-F238E27FC236}">
                <a16:creationId xmlns:a16="http://schemas.microsoft.com/office/drawing/2014/main" id="{E99A67C8-2E8A-0307-6B28-EF4E96B8DA6F}"/>
              </a:ext>
            </a:extLst>
          </p:cNvPr>
          <p:cNvCxnSpPr>
            <a:cxnSpLocks/>
          </p:cNvCxnSpPr>
          <p:nvPr/>
        </p:nvCxnSpPr>
        <p:spPr>
          <a:xfrm flipV="1">
            <a:off x="3973517" y="2280920"/>
            <a:ext cx="761043" cy="13131"/>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29" name="直線コネクタ 28">
            <a:extLst>
              <a:ext uri="{FF2B5EF4-FFF2-40B4-BE49-F238E27FC236}">
                <a16:creationId xmlns:a16="http://schemas.microsoft.com/office/drawing/2014/main" id="{52BD4739-9DF5-42EA-F77A-A2D25569440D}"/>
              </a:ext>
            </a:extLst>
          </p:cNvPr>
          <p:cNvCxnSpPr>
            <a:cxnSpLocks/>
          </p:cNvCxnSpPr>
          <p:nvPr/>
        </p:nvCxnSpPr>
        <p:spPr>
          <a:xfrm>
            <a:off x="1209040" y="4145280"/>
            <a:ext cx="9837302" cy="0"/>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33" name="直線コネクタ 32">
            <a:extLst>
              <a:ext uri="{FF2B5EF4-FFF2-40B4-BE49-F238E27FC236}">
                <a16:creationId xmlns:a16="http://schemas.microsoft.com/office/drawing/2014/main" id="{CB276CDB-5814-972F-3E1E-38F3CA3FF5CB}"/>
              </a:ext>
            </a:extLst>
          </p:cNvPr>
          <p:cNvCxnSpPr>
            <a:cxnSpLocks/>
          </p:cNvCxnSpPr>
          <p:nvPr/>
        </p:nvCxnSpPr>
        <p:spPr>
          <a:xfrm>
            <a:off x="5854965" y="4192692"/>
            <a:ext cx="0" cy="438772"/>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34" name="直線コネクタ 33">
            <a:extLst>
              <a:ext uri="{FF2B5EF4-FFF2-40B4-BE49-F238E27FC236}">
                <a16:creationId xmlns:a16="http://schemas.microsoft.com/office/drawing/2014/main" id="{960C857B-5CCC-6DAF-4B96-F5FF5B7AD5C4}"/>
              </a:ext>
            </a:extLst>
          </p:cNvPr>
          <p:cNvCxnSpPr>
            <a:cxnSpLocks/>
          </p:cNvCxnSpPr>
          <p:nvPr/>
        </p:nvCxnSpPr>
        <p:spPr>
          <a:xfrm>
            <a:off x="8313685" y="4192692"/>
            <a:ext cx="0" cy="438772"/>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35" name="直線コネクタ 34">
            <a:extLst>
              <a:ext uri="{FF2B5EF4-FFF2-40B4-BE49-F238E27FC236}">
                <a16:creationId xmlns:a16="http://schemas.microsoft.com/office/drawing/2014/main" id="{1D7C636B-21BC-3185-98A0-E3ADB203E6CF}"/>
              </a:ext>
            </a:extLst>
          </p:cNvPr>
          <p:cNvCxnSpPr>
            <a:cxnSpLocks/>
          </p:cNvCxnSpPr>
          <p:nvPr/>
        </p:nvCxnSpPr>
        <p:spPr>
          <a:xfrm>
            <a:off x="11046342" y="4192692"/>
            <a:ext cx="0" cy="438772"/>
          </a:xfrm>
          <a:prstGeom prst="line">
            <a:avLst/>
          </a:prstGeom>
          <a:ln w="25400"/>
        </p:spPr>
        <p:style>
          <a:lnRef idx="1">
            <a:schemeClr val="accent1"/>
          </a:lnRef>
          <a:fillRef idx="0">
            <a:schemeClr val="accent1"/>
          </a:fillRef>
          <a:effectRef idx="0">
            <a:schemeClr val="accent1"/>
          </a:effectRef>
          <a:fontRef idx="minor">
            <a:schemeClr val="tx1"/>
          </a:fontRef>
        </p:style>
      </p:cxnSp>
      <p:sp>
        <p:nvSpPr>
          <p:cNvPr id="37" name="テキスト ボックス 36">
            <a:extLst>
              <a:ext uri="{FF2B5EF4-FFF2-40B4-BE49-F238E27FC236}">
                <a16:creationId xmlns:a16="http://schemas.microsoft.com/office/drawing/2014/main" id="{772EEE9E-664B-8776-2354-25EBCB5DC13D}"/>
              </a:ext>
            </a:extLst>
          </p:cNvPr>
          <p:cNvSpPr txBox="1"/>
          <p:nvPr/>
        </p:nvSpPr>
        <p:spPr>
          <a:xfrm>
            <a:off x="209343" y="184705"/>
            <a:ext cx="3277172" cy="646331"/>
          </a:xfrm>
          <a:prstGeom prst="rect">
            <a:avLst/>
          </a:prstGeom>
          <a:noFill/>
        </p:spPr>
        <p:txBody>
          <a:bodyPr wrap="square" rtlCol="0">
            <a:spAutoFit/>
          </a:bodyPr>
          <a:lstStyle/>
          <a:p>
            <a:r>
              <a:rPr kumimoji="1" lang="en-US" altLang="ja-JP" dirty="0"/>
              <a:t>TC154</a:t>
            </a:r>
            <a:r>
              <a:rPr kumimoji="1" lang="ja-JP" altLang="en-US" dirty="0"/>
              <a:t>体制図</a:t>
            </a:r>
            <a:endParaRPr kumimoji="1" lang="en-US" altLang="ja-JP" dirty="0"/>
          </a:p>
          <a:p>
            <a:r>
              <a:rPr lang="en-US" altLang="ja-JP" dirty="0"/>
              <a:t>            As of 22SEP2025</a:t>
            </a:r>
            <a:endParaRPr kumimoji="1" lang="ja-JP" altLang="en-US" dirty="0"/>
          </a:p>
        </p:txBody>
      </p:sp>
      <p:sp>
        <p:nvSpPr>
          <p:cNvPr id="11" name="四角形: 角を丸くする 10">
            <a:extLst>
              <a:ext uri="{FF2B5EF4-FFF2-40B4-BE49-F238E27FC236}">
                <a16:creationId xmlns:a16="http://schemas.microsoft.com/office/drawing/2014/main" id="{17CF0714-C193-A2A9-7F95-859C08340DFD}"/>
              </a:ext>
            </a:extLst>
          </p:cNvPr>
          <p:cNvSpPr/>
          <p:nvPr/>
        </p:nvSpPr>
        <p:spPr>
          <a:xfrm>
            <a:off x="342753" y="4604946"/>
            <a:ext cx="1811070" cy="1608707"/>
          </a:xfrm>
          <a:prstGeom prst="roundRect">
            <a:avLst/>
          </a:prstGeom>
          <a:noFill/>
          <a:ln w="25400"/>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WG2</a:t>
            </a:r>
            <a:endParaRPr kumimoji="1" lang="en-US" altLang="ja-JP" b="1" dirty="0">
              <a:solidFill>
                <a:schemeClr val="tx1"/>
              </a:solidFill>
            </a:endParaRPr>
          </a:p>
          <a:p>
            <a:pPr algn="ctr"/>
            <a:r>
              <a:rPr lang="en-US" altLang="ja-JP" dirty="0">
                <a:solidFill>
                  <a:schemeClr val="tx1"/>
                </a:solidFill>
              </a:rPr>
              <a:t>Statistics Data Exchange</a:t>
            </a:r>
            <a:endParaRPr kumimoji="1" lang="ja-JP" altLang="en-US" sz="1400" dirty="0">
              <a:solidFill>
                <a:schemeClr val="tx1"/>
              </a:solidFill>
            </a:endParaRPr>
          </a:p>
        </p:txBody>
      </p:sp>
      <p:sp>
        <p:nvSpPr>
          <p:cNvPr id="13" name="四角形: 角を丸くする 12">
            <a:extLst>
              <a:ext uri="{FF2B5EF4-FFF2-40B4-BE49-F238E27FC236}">
                <a16:creationId xmlns:a16="http://schemas.microsoft.com/office/drawing/2014/main" id="{B7B60F59-81AD-2B17-5C4D-C6B622FAF8F9}"/>
              </a:ext>
            </a:extLst>
          </p:cNvPr>
          <p:cNvSpPr/>
          <p:nvPr/>
        </p:nvSpPr>
        <p:spPr>
          <a:xfrm>
            <a:off x="2428579" y="4685701"/>
            <a:ext cx="2115871" cy="1514853"/>
          </a:xfrm>
          <a:prstGeom prst="roundRect">
            <a:avLst/>
          </a:prstGeom>
          <a:noFill/>
          <a:ln w="25400">
            <a:prstDash val="solid"/>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altLang="ja-JP" b="1" dirty="0">
                <a:solidFill>
                  <a:schemeClr val="tx1"/>
                </a:solidFill>
              </a:rPr>
              <a:t>WG4</a:t>
            </a:r>
          </a:p>
          <a:p>
            <a:pPr algn="ctr"/>
            <a:r>
              <a:rPr lang="en-US" altLang="ja-JP" dirty="0">
                <a:solidFill>
                  <a:schemeClr val="tx1"/>
                </a:solidFill>
              </a:rPr>
              <a:t>Standardization Content</a:t>
            </a:r>
          </a:p>
          <a:p>
            <a:pPr algn="ctr"/>
            <a:endParaRPr lang="en-US" altLang="ja-JP" dirty="0">
              <a:solidFill>
                <a:srgbClr val="FF0000"/>
              </a:solidFill>
            </a:endParaRPr>
          </a:p>
        </p:txBody>
      </p:sp>
      <p:cxnSp>
        <p:nvCxnSpPr>
          <p:cNvPr id="15" name="直線コネクタ 14">
            <a:extLst>
              <a:ext uri="{FF2B5EF4-FFF2-40B4-BE49-F238E27FC236}">
                <a16:creationId xmlns:a16="http://schemas.microsoft.com/office/drawing/2014/main" id="{D541386B-AF68-3503-33AD-E3BACCE08BCE}"/>
              </a:ext>
            </a:extLst>
          </p:cNvPr>
          <p:cNvCxnSpPr>
            <a:cxnSpLocks/>
          </p:cNvCxnSpPr>
          <p:nvPr/>
        </p:nvCxnSpPr>
        <p:spPr>
          <a:xfrm>
            <a:off x="1209040" y="4145280"/>
            <a:ext cx="0" cy="438772"/>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17" name="直線コネクタ 16">
            <a:extLst>
              <a:ext uri="{FF2B5EF4-FFF2-40B4-BE49-F238E27FC236}">
                <a16:creationId xmlns:a16="http://schemas.microsoft.com/office/drawing/2014/main" id="{A57788A3-15DC-3C7A-5A93-3FA9D4D85FF6}"/>
              </a:ext>
            </a:extLst>
          </p:cNvPr>
          <p:cNvCxnSpPr>
            <a:cxnSpLocks/>
            <a:endCxn id="13" idx="0"/>
          </p:cNvCxnSpPr>
          <p:nvPr/>
        </p:nvCxnSpPr>
        <p:spPr>
          <a:xfrm>
            <a:off x="3486514" y="4133710"/>
            <a:ext cx="1" cy="551991"/>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23" name="直線コネクタ 22">
            <a:extLst>
              <a:ext uri="{FF2B5EF4-FFF2-40B4-BE49-F238E27FC236}">
                <a16:creationId xmlns:a16="http://schemas.microsoft.com/office/drawing/2014/main" id="{8375CE23-D246-0448-EC80-162481345A65}"/>
              </a:ext>
            </a:extLst>
          </p:cNvPr>
          <p:cNvCxnSpPr>
            <a:cxnSpLocks/>
          </p:cNvCxnSpPr>
          <p:nvPr/>
        </p:nvCxnSpPr>
        <p:spPr>
          <a:xfrm>
            <a:off x="8649730" y="1034895"/>
            <a:ext cx="0" cy="1812538"/>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8" name="直線コネクタ 27">
            <a:extLst>
              <a:ext uri="{FF2B5EF4-FFF2-40B4-BE49-F238E27FC236}">
                <a16:creationId xmlns:a16="http://schemas.microsoft.com/office/drawing/2014/main" id="{51545153-42D9-E3EC-5C88-BD26899ABB5C}"/>
              </a:ext>
            </a:extLst>
          </p:cNvPr>
          <p:cNvCxnSpPr>
            <a:cxnSpLocks/>
            <a:endCxn id="6" idx="1"/>
          </p:cNvCxnSpPr>
          <p:nvPr/>
        </p:nvCxnSpPr>
        <p:spPr>
          <a:xfrm>
            <a:off x="8649730" y="1034895"/>
            <a:ext cx="547688" cy="0"/>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32" name="直線コネクタ 31">
            <a:extLst>
              <a:ext uri="{FF2B5EF4-FFF2-40B4-BE49-F238E27FC236}">
                <a16:creationId xmlns:a16="http://schemas.microsoft.com/office/drawing/2014/main" id="{10C98FC0-8409-2799-10A6-07638A412992}"/>
              </a:ext>
            </a:extLst>
          </p:cNvPr>
          <p:cNvCxnSpPr>
            <a:cxnSpLocks/>
            <a:endCxn id="12" idx="1"/>
          </p:cNvCxnSpPr>
          <p:nvPr/>
        </p:nvCxnSpPr>
        <p:spPr>
          <a:xfrm>
            <a:off x="4759384" y="2820222"/>
            <a:ext cx="4438035" cy="0"/>
          </a:xfrm>
          <a:prstGeom prst="line">
            <a:avLst/>
          </a:prstGeom>
          <a:ln w="25400"/>
        </p:spPr>
        <p:style>
          <a:lnRef idx="1">
            <a:schemeClr val="accent1"/>
          </a:lnRef>
          <a:fillRef idx="0">
            <a:schemeClr val="accent1"/>
          </a:fillRef>
          <a:effectRef idx="0">
            <a:schemeClr val="accent1"/>
          </a:effectRef>
          <a:fontRef idx="minor">
            <a:schemeClr val="tx1"/>
          </a:fontRef>
        </p:style>
      </p:cxnSp>
      <p:sp>
        <p:nvSpPr>
          <p:cNvPr id="9" name="四角形: 角を丸くする 8">
            <a:extLst>
              <a:ext uri="{FF2B5EF4-FFF2-40B4-BE49-F238E27FC236}">
                <a16:creationId xmlns:a16="http://schemas.microsoft.com/office/drawing/2014/main" id="{C3158F0B-597E-D8DD-9CAC-AC6786055043}"/>
              </a:ext>
            </a:extLst>
          </p:cNvPr>
          <p:cNvSpPr/>
          <p:nvPr/>
        </p:nvSpPr>
        <p:spPr>
          <a:xfrm>
            <a:off x="731520" y="6329680"/>
            <a:ext cx="1066800" cy="388663"/>
          </a:xfrm>
          <a:prstGeom prst="roundRect">
            <a:avLst/>
          </a:prstGeom>
          <a:solidFill>
            <a:srgbClr val="FFFF00"/>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 name="テキスト ボックス 15">
            <a:extLst>
              <a:ext uri="{FF2B5EF4-FFF2-40B4-BE49-F238E27FC236}">
                <a16:creationId xmlns:a16="http://schemas.microsoft.com/office/drawing/2014/main" id="{6347818D-6069-08E5-EF5F-9E57EFF7E0C2}"/>
              </a:ext>
            </a:extLst>
          </p:cNvPr>
          <p:cNvSpPr txBox="1"/>
          <p:nvPr/>
        </p:nvSpPr>
        <p:spPr>
          <a:xfrm>
            <a:off x="2238469" y="6361482"/>
            <a:ext cx="4033423" cy="307777"/>
          </a:xfrm>
          <a:prstGeom prst="rect">
            <a:avLst/>
          </a:prstGeom>
          <a:noFill/>
        </p:spPr>
        <p:txBody>
          <a:bodyPr wrap="square" rtlCol="0">
            <a:spAutoFit/>
          </a:bodyPr>
          <a:lstStyle/>
          <a:p>
            <a:r>
              <a:rPr kumimoji="1" lang="en-US" altLang="ja-JP" sz="1400" dirty="0"/>
              <a:t>TC154</a:t>
            </a:r>
            <a:r>
              <a:rPr kumimoji="1" lang="ja-JP" altLang="en-US" sz="1400" dirty="0"/>
              <a:t>国内委員会（</a:t>
            </a:r>
            <a:r>
              <a:rPr kumimoji="1" lang="en-US" altLang="ja-JP" sz="1400" dirty="0"/>
              <a:t>EDI</a:t>
            </a:r>
            <a:r>
              <a:rPr kumimoji="1" lang="ja-JP" altLang="en-US" sz="1400" dirty="0"/>
              <a:t>対応）＝＞メンバー</a:t>
            </a:r>
          </a:p>
        </p:txBody>
      </p:sp>
      <p:sp>
        <p:nvSpPr>
          <p:cNvPr id="19" name="矢印: 右 18">
            <a:extLst>
              <a:ext uri="{FF2B5EF4-FFF2-40B4-BE49-F238E27FC236}">
                <a16:creationId xmlns:a16="http://schemas.microsoft.com/office/drawing/2014/main" id="{C68CD074-8ED8-5D3B-5905-882EE6D9E938}"/>
              </a:ext>
            </a:extLst>
          </p:cNvPr>
          <p:cNvSpPr/>
          <p:nvPr/>
        </p:nvSpPr>
        <p:spPr>
          <a:xfrm>
            <a:off x="1823124" y="6449775"/>
            <a:ext cx="390540" cy="158949"/>
          </a:xfrm>
          <a:prstGeom prst="rightArrow">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2" name="四角形: 角を丸くする 21">
            <a:extLst>
              <a:ext uri="{FF2B5EF4-FFF2-40B4-BE49-F238E27FC236}">
                <a16:creationId xmlns:a16="http://schemas.microsoft.com/office/drawing/2014/main" id="{D6263E0F-15EB-3015-C6E6-64FEF6E3590A}"/>
              </a:ext>
            </a:extLst>
          </p:cNvPr>
          <p:cNvSpPr/>
          <p:nvPr/>
        </p:nvSpPr>
        <p:spPr>
          <a:xfrm>
            <a:off x="6687236" y="6362471"/>
            <a:ext cx="1066800" cy="388663"/>
          </a:xfrm>
          <a:prstGeom prst="roundRect">
            <a:avLst/>
          </a:prstGeom>
          <a:solidFill>
            <a:srgbClr val="FFCCFF"/>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4" name="矢印: 右 23">
            <a:extLst>
              <a:ext uri="{FF2B5EF4-FFF2-40B4-BE49-F238E27FC236}">
                <a16:creationId xmlns:a16="http://schemas.microsoft.com/office/drawing/2014/main" id="{514EC20E-4E3E-D798-0C05-FBE44B416596}"/>
              </a:ext>
            </a:extLst>
          </p:cNvPr>
          <p:cNvSpPr/>
          <p:nvPr/>
        </p:nvSpPr>
        <p:spPr>
          <a:xfrm>
            <a:off x="7832411" y="6477327"/>
            <a:ext cx="390540" cy="158949"/>
          </a:xfrm>
          <a:prstGeom prst="rightArrow">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5" name="テキスト ボックス 24">
            <a:extLst>
              <a:ext uri="{FF2B5EF4-FFF2-40B4-BE49-F238E27FC236}">
                <a16:creationId xmlns:a16="http://schemas.microsoft.com/office/drawing/2014/main" id="{6EBB2681-5776-29D6-F7A2-5AB465DA81BB}"/>
              </a:ext>
            </a:extLst>
          </p:cNvPr>
          <p:cNvSpPr txBox="1"/>
          <p:nvPr/>
        </p:nvSpPr>
        <p:spPr>
          <a:xfrm>
            <a:off x="8189796" y="6433197"/>
            <a:ext cx="4013297" cy="307777"/>
          </a:xfrm>
          <a:prstGeom prst="rect">
            <a:avLst/>
          </a:prstGeom>
          <a:noFill/>
        </p:spPr>
        <p:txBody>
          <a:bodyPr wrap="square" rtlCol="0">
            <a:spAutoFit/>
          </a:bodyPr>
          <a:lstStyle/>
          <a:p>
            <a:r>
              <a:rPr lang="en-US" altLang="ja-JP" sz="1400" dirty="0"/>
              <a:t>TC154</a:t>
            </a:r>
            <a:r>
              <a:rPr lang="ja-JP" altLang="en-US" sz="1400" dirty="0"/>
              <a:t>国内委員会（</a:t>
            </a:r>
            <a:r>
              <a:rPr lang="en-US" altLang="ja-JP" sz="1400" dirty="0"/>
              <a:t>WG6</a:t>
            </a:r>
            <a:r>
              <a:rPr lang="ja-JP" altLang="en-US" sz="1400" dirty="0"/>
              <a:t>対応）：</a:t>
            </a:r>
            <a:r>
              <a:rPr kumimoji="1" lang="ja-JP" altLang="en-US" sz="1400" dirty="0"/>
              <a:t>＝＞メンバー</a:t>
            </a:r>
          </a:p>
        </p:txBody>
      </p:sp>
    </p:spTree>
    <p:extLst>
      <p:ext uri="{BB962C8B-B14F-4D97-AF65-F5344CB8AC3E}">
        <p14:creationId xmlns:p14="http://schemas.microsoft.com/office/powerpoint/2010/main" val="288136189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491EC03-B442-9D38-B44C-2DDFCFF8D3BF}"/>
              </a:ext>
            </a:extLst>
          </p:cNvPr>
          <p:cNvSpPr txBox="1"/>
          <p:nvPr/>
        </p:nvSpPr>
        <p:spPr>
          <a:xfrm>
            <a:off x="345440" y="281950"/>
            <a:ext cx="6096000" cy="523220"/>
          </a:xfrm>
          <a:prstGeom prst="rect">
            <a:avLst/>
          </a:prstGeom>
          <a:noFill/>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2800" b="1" i="0" u="none" strike="noStrike" kern="100" cap="none" spc="0" normalizeH="0" baseline="0" noProof="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rPr>
              <a:t>JWG1</a:t>
            </a:r>
            <a:r>
              <a:rPr kumimoji="1" lang="en-US" altLang="ja-JP" sz="2800" b="1"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rPr>
              <a:t>: EDIFACT Syntax </a:t>
            </a:r>
            <a:endParaRPr kumimoji="1" lang="ja-JP" altLang="ja-JP" sz="2800" b="0"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endParaRPr>
          </a:p>
        </p:txBody>
      </p:sp>
      <p:sp>
        <p:nvSpPr>
          <p:cNvPr id="5" name="テキスト ボックス 4">
            <a:extLst>
              <a:ext uri="{FF2B5EF4-FFF2-40B4-BE49-F238E27FC236}">
                <a16:creationId xmlns:a16="http://schemas.microsoft.com/office/drawing/2014/main" id="{C33E2EF6-DDAB-B453-0CAC-287E3920A050}"/>
              </a:ext>
            </a:extLst>
          </p:cNvPr>
          <p:cNvSpPr txBox="1"/>
          <p:nvPr/>
        </p:nvSpPr>
        <p:spPr>
          <a:xfrm>
            <a:off x="690880" y="1117642"/>
            <a:ext cx="11023600" cy="2308324"/>
          </a:xfrm>
          <a:prstGeom prst="rect">
            <a:avLst/>
          </a:prstGeom>
          <a:noFill/>
        </p:spPr>
        <p:txBody>
          <a:bodyPr wrap="square">
            <a:spAutoFit/>
          </a:bodyPr>
          <a:lstStyle/>
          <a:p>
            <a:pPr marL="342900" lvl="0" indent="-342900" algn="just">
              <a:buFont typeface="Wingdings" panose="05000000000000000000" pitchFamily="2" charset="2"/>
              <a:buChar char=""/>
            </a:pP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EDIFACT</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シンタックス </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ISO9735 -11</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導入ガイドライン（</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TR</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a:t>
            </a:r>
            <a:endParaRPr lang="en-US" altLang="ja-JP" sz="2400" kern="100" dirty="0">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just">
              <a:buFont typeface="Arial" panose="020B0604020202020204" pitchFamily="34" charset="0"/>
              <a:buChar char="•"/>
            </a:pP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	Editor</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が決まらずプロジェクトは停滞。</a:t>
            </a:r>
            <a:endParaRPr lang="en-US" altLang="ja-JP" sz="2400" kern="100" dirty="0">
              <a:latin typeface="游明朝" panose="02020400000000000000" pitchFamily="18" charset="-128"/>
              <a:ea typeface="游明朝" panose="02020400000000000000" pitchFamily="18" charset="-128"/>
              <a:cs typeface="Times New Roman" panose="02020603050405020304" pitchFamily="18" charset="0"/>
            </a:endParaRPr>
          </a:p>
          <a:p>
            <a:pPr lvl="0" algn="just"/>
            <a:endParaRPr lang="en-US" altLang="ja-JP" sz="2400" kern="100" dirty="0">
              <a:latin typeface="游明朝" panose="02020400000000000000" pitchFamily="18" charset="-128"/>
              <a:ea typeface="游明朝" panose="02020400000000000000" pitchFamily="18" charset="-128"/>
              <a:cs typeface="Times New Roman" panose="02020603050405020304" pitchFamily="18" charset="0"/>
            </a:endParaRPr>
          </a:p>
          <a:p>
            <a:pPr marL="342900" lvl="0" indent="-342900" algn="just">
              <a:buFont typeface="Wingdings" panose="05000000000000000000" pitchFamily="2" charset="2"/>
              <a:buChar char=""/>
            </a:pP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シンタックス・コード（</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0007</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）追加要求（</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DMR</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a:t>
            </a:r>
            <a:endParaRPr lang="en-US" altLang="ja-JP" sz="2400" kern="100" dirty="0">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just">
              <a:buFont typeface="Arial" panose="020B0604020202020204" pitchFamily="34" charset="0"/>
              <a:buChar char="•"/>
            </a:pP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	0007 (Identification code qualifier)</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は、</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ISO6523</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と同期する必要あり。</a:t>
            </a:r>
            <a:endParaRPr lang="en-US" altLang="ja-JP" sz="2400" kern="100" dirty="0">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just">
              <a:buFont typeface="Arial" panose="020B0604020202020204" pitchFamily="34" charset="0"/>
              <a:buChar char="•"/>
            </a:pP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	</a:t>
            </a:r>
            <a:r>
              <a:rPr lang="en-US" altLang="ja-JP" sz="2400" dirty="0"/>
              <a:t>DB Energie GmbH</a:t>
            </a:r>
            <a:r>
              <a:rPr lang="ja-JP" altLang="en-US" sz="2400" dirty="0"/>
              <a:t>（ドイツ鉄道の子会社）からの要求</a:t>
            </a:r>
            <a:r>
              <a:rPr lang="en-US" altLang="ja-JP" sz="2400" dirty="0">
                <a:sym typeface="Wingdings" panose="05000000000000000000" pitchFamily="2" charset="2"/>
              </a:rPr>
              <a:t></a:t>
            </a:r>
            <a:r>
              <a:rPr lang="ja-JP" altLang="en-US" sz="2400" dirty="0">
                <a:sym typeface="Wingdings" panose="05000000000000000000" pitchFamily="2" charset="2"/>
              </a:rPr>
              <a:t>今後検討要。</a:t>
            </a:r>
            <a:endParaRPr lang="ja-JP" altLang="ja-JP" sz="2400" kern="100" dirty="0">
              <a:effectLst/>
              <a:latin typeface="游明朝" panose="02020400000000000000" pitchFamily="18" charset="-128"/>
              <a:ea typeface="游明朝" panose="02020400000000000000" pitchFamily="18" charset="-128"/>
              <a:cs typeface="Times New Roman" panose="02020603050405020304" pitchFamily="18" charset="0"/>
            </a:endParaRPr>
          </a:p>
        </p:txBody>
      </p:sp>
      <p:sp>
        <p:nvSpPr>
          <p:cNvPr id="6" name="テキスト ボックス 5">
            <a:extLst>
              <a:ext uri="{FF2B5EF4-FFF2-40B4-BE49-F238E27FC236}">
                <a16:creationId xmlns:a16="http://schemas.microsoft.com/office/drawing/2014/main" id="{20352550-B9AA-7670-37B6-45A0B81DB460}"/>
              </a:ext>
            </a:extLst>
          </p:cNvPr>
          <p:cNvSpPr txBox="1"/>
          <p:nvPr/>
        </p:nvSpPr>
        <p:spPr>
          <a:xfrm>
            <a:off x="460769" y="3634750"/>
            <a:ext cx="6096000" cy="523220"/>
          </a:xfrm>
          <a:prstGeom prst="rect">
            <a:avLst/>
          </a:prstGeom>
          <a:noFill/>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2800" b="1"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rPr>
              <a:t>WG2: </a:t>
            </a:r>
            <a:r>
              <a:rPr lang="en-US" altLang="ja-JP" sz="2800" b="1" kern="100" dirty="0">
                <a:solidFill>
                  <a:prstClr val="black"/>
                </a:solidFill>
                <a:highlight>
                  <a:srgbClr val="FFFF00"/>
                </a:highlight>
                <a:latin typeface="游明朝" panose="02020400000000000000" pitchFamily="18" charset="-128"/>
                <a:ea typeface="游明朝" panose="02020400000000000000" pitchFamily="18" charset="-128"/>
                <a:cs typeface="Times New Roman" panose="02020603050405020304" pitchFamily="18" charset="0"/>
              </a:rPr>
              <a:t>Statistics Data Exchange</a:t>
            </a:r>
            <a:endParaRPr kumimoji="1" lang="ja-JP" altLang="ja-JP" sz="2800" b="0"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endParaRPr>
          </a:p>
        </p:txBody>
      </p:sp>
      <p:sp>
        <p:nvSpPr>
          <p:cNvPr id="4" name="テキスト ボックス 3">
            <a:extLst>
              <a:ext uri="{FF2B5EF4-FFF2-40B4-BE49-F238E27FC236}">
                <a16:creationId xmlns:a16="http://schemas.microsoft.com/office/drawing/2014/main" id="{FA977950-8D09-1182-9C0A-9692A78C665F}"/>
              </a:ext>
            </a:extLst>
          </p:cNvPr>
          <p:cNvSpPr txBox="1"/>
          <p:nvPr/>
        </p:nvSpPr>
        <p:spPr>
          <a:xfrm>
            <a:off x="690880" y="4406646"/>
            <a:ext cx="11023600" cy="1569660"/>
          </a:xfrm>
          <a:prstGeom prst="rect">
            <a:avLst/>
          </a:prstGeom>
          <a:noFill/>
        </p:spPr>
        <p:txBody>
          <a:bodyPr wrap="square">
            <a:spAutoFit/>
          </a:bodyPr>
          <a:lstStyle/>
          <a:p>
            <a:pPr marL="342900" lvl="0" indent="-342900" algn="just">
              <a:buFont typeface="Wingdings" panose="05000000000000000000" pitchFamily="2" charset="2"/>
              <a:buChar char=""/>
            </a:pP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ISO17369: Statistical Data and Metadata Exchange(SDMX) </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は</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CD</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コンサルテーション投票中（</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11</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月</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15</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日〆）。</a:t>
            </a:r>
            <a:endParaRPr lang="en-US" altLang="ja-JP" sz="2400" kern="100" dirty="0">
              <a:latin typeface="游明朝" panose="02020400000000000000" pitchFamily="18" charset="-128"/>
              <a:ea typeface="游明朝" panose="02020400000000000000" pitchFamily="18" charset="-128"/>
              <a:cs typeface="Times New Roman" panose="02020603050405020304" pitchFamily="18" charset="0"/>
            </a:endParaRPr>
          </a:p>
          <a:p>
            <a:pPr marL="342900" lvl="0" indent="-342900" algn="just">
              <a:buFont typeface="Wingdings" panose="05000000000000000000" pitchFamily="2" charset="2"/>
              <a:buChar char=""/>
            </a:pPr>
            <a:r>
              <a:rPr lang="ja-JP" altLang="en-US" sz="2400" kern="100" dirty="0">
                <a:effectLst/>
                <a:latin typeface="游明朝" panose="02020400000000000000" pitchFamily="18" charset="-128"/>
                <a:ea typeface="游明朝" panose="02020400000000000000" pitchFamily="18" charset="-128"/>
                <a:cs typeface="Times New Roman" panose="02020603050405020304" pitchFamily="18" charset="0"/>
              </a:rPr>
              <a:t>新プロジェクト：</a:t>
            </a:r>
            <a:r>
              <a:rPr lang="en-US" altLang="ja-JP" sz="2400" kern="100" dirty="0">
                <a:effectLst/>
                <a:latin typeface="游明朝" panose="02020400000000000000" pitchFamily="18" charset="-128"/>
                <a:ea typeface="游明朝" panose="02020400000000000000" pitchFamily="18" charset="-128"/>
                <a:cs typeface="Times New Roman" panose="02020603050405020304" pitchFamily="18" charset="0"/>
              </a:rPr>
              <a:t>Statistical data validation and transformation language</a:t>
            </a:r>
            <a:r>
              <a:rPr lang="ja-JP" altLang="en-US" sz="2400" kern="100" dirty="0">
                <a:effectLst/>
                <a:latin typeface="游明朝" panose="02020400000000000000" pitchFamily="18" charset="-128"/>
                <a:ea typeface="游明朝" panose="02020400000000000000" pitchFamily="18" charset="-128"/>
                <a:cs typeface="Times New Roman" panose="02020603050405020304" pitchFamily="18" charset="0"/>
              </a:rPr>
              <a:t>を検討中。</a:t>
            </a:r>
            <a:endParaRPr lang="ja-JP" altLang="ja-JP" sz="2400" kern="100" dirty="0">
              <a:effectLst/>
              <a:latin typeface="游明朝" panose="02020400000000000000" pitchFamily="18" charset="-128"/>
              <a:ea typeface="游明朝" panose="02020400000000000000" pitchFamily="18" charset="-128"/>
              <a:cs typeface="Times New Roman" panose="02020603050405020304" pitchFamily="18" charset="0"/>
            </a:endParaRPr>
          </a:p>
        </p:txBody>
      </p:sp>
    </p:spTree>
    <p:extLst>
      <p:ext uri="{BB962C8B-B14F-4D97-AF65-F5344CB8AC3E}">
        <p14:creationId xmlns:p14="http://schemas.microsoft.com/office/powerpoint/2010/main" val="75257581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F809009-32F6-C308-D7CB-8449EE8B9CE9}"/>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60D65D90-44DB-ED0D-756C-04AB00AB0679}"/>
              </a:ext>
            </a:extLst>
          </p:cNvPr>
          <p:cNvSpPr txBox="1"/>
          <p:nvPr/>
        </p:nvSpPr>
        <p:spPr>
          <a:xfrm>
            <a:off x="345440" y="281950"/>
            <a:ext cx="6096000" cy="523220"/>
          </a:xfrm>
          <a:prstGeom prst="rect">
            <a:avLst/>
          </a:prstGeom>
          <a:noFill/>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2800" b="1"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rPr>
              <a:t>WG</a:t>
            </a:r>
            <a:r>
              <a:rPr lang="en-US" altLang="ja-JP" sz="2800" b="1" kern="100" dirty="0">
                <a:solidFill>
                  <a:prstClr val="black"/>
                </a:solidFill>
                <a:highlight>
                  <a:srgbClr val="FFFF00"/>
                </a:highlight>
                <a:latin typeface="游明朝" panose="02020400000000000000" pitchFamily="18" charset="-128"/>
                <a:ea typeface="游明朝" panose="02020400000000000000" pitchFamily="18" charset="-128"/>
                <a:cs typeface="Times New Roman" panose="02020603050405020304" pitchFamily="18" charset="0"/>
              </a:rPr>
              <a:t>4:</a:t>
            </a:r>
            <a:r>
              <a:rPr lang="ja-JP" altLang="en-US" sz="2800" b="1" kern="100" dirty="0">
                <a:solidFill>
                  <a:prstClr val="black"/>
                </a:solidFill>
                <a:highlight>
                  <a:srgbClr val="FFFF00"/>
                </a:highlight>
                <a:latin typeface="游明朝" panose="02020400000000000000" pitchFamily="18" charset="-128"/>
                <a:ea typeface="游明朝" panose="02020400000000000000" pitchFamily="18" charset="-128"/>
                <a:cs typeface="Times New Roman" panose="02020603050405020304" pitchFamily="18" charset="0"/>
              </a:rPr>
              <a:t> </a:t>
            </a:r>
            <a:r>
              <a:rPr lang="en-US" altLang="ja-JP" sz="2800" b="1" kern="100" dirty="0">
                <a:solidFill>
                  <a:prstClr val="black"/>
                </a:solidFill>
                <a:highlight>
                  <a:srgbClr val="FFFF00"/>
                </a:highlight>
                <a:latin typeface="游明朝" panose="02020400000000000000" pitchFamily="18" charset="-128"/>
                <a:ea typeface="游明朝" panose="02020400000000000000" pitchFamily="18" charset="-128"/>
                <a:cs typeface="Times New Roman" panose="02020603050405020304" pitchFamily="18" charset="0"/>
              </a:rPr>
              <a:t>Standardization</a:t>
            </a:r>
            <a:r>
              <a:rPr lang="ja-JP" altLang="en-US" sz="2800" b="1" kern="100" dirty="0">
                <a:solidFill>
                  <a:prstClr val="black"/>
                </a:solidFill>
                <a:highlight>
                  <a:srgbClr val="FFFF00"/>
                </a:highlight>
                <a:latin typeface="游明朝" panose="02020400000000000000" pitchFamily="18" charset="-128"/>
                <a:ea typeface="游明朝" panose="02020400000000000000" pitchFamily="18" charset="-128"/>
                <a:cs typeface="Times New Roman" panose="02020603050405020304" pitchFamily="18" charset="0"/>
              </a:rPr>
              <a:t> </a:t>
            </a:r>
            <a:r>
              <a:rPr lang="en-US" altLang="ja-JP" sz="2800" b="1" kern="100" dirty="0">
                <a:solidFill>
                  <a:prstClr val="black"/>
                </a:solidFill>
                <a:highlight>
                  <a:srgbClr val="FFFF00"/>
                </a:highlight>
                <a:latin typeface="游明朝" panose="02020400000000000000" pitchFamily="18" charset="-128"/>
                <a:ea typeface="游明朝" panose="02020400000000000000" pitchFamily="18" charset="-128"/>
                <a:cs typeface="Times New Roman" panose="02020603050405020304" pitchFamily="18" charset="0"/>
              </a:rPr>
              <a:t>Content</a:t>
            </a:r>
            <a:r>
              <a:rPr kumimoji="1" lang="en-US" altLang="ja-JP" sz="2800" b="1"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rPr>
              <a:t> </a:t>
            </a:r>
            <a:endParaRPr kumimoji="1" lang="ja-JP" altLang="ja-JP" sz="2800" b="0"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endParaRPr>
          </a:p>
        </p:txBody>
      </p:sp>
      <p:sp>
        <p:nvSpPr>
          <p:cNvPr id="5" name="テキスト ボックス 4">
            <a:extLst>
              <a:ext uri="{FF2B5EF4-FFF2-40B4-BE49-F238E27FC236}">
                <a16:creationId xmlns:a16="http://schemas.microsoft.com/office/drawing/2014/main" id="{6959C8AA-FA20-FE67-82A9-6B5C16DFF8FE}"/>
              </a:ext>
            </a:extLst>
          </p:cNvPr>
          <p:cNvSpPr txBox="1"/>
          <p:nvPr/>
        </p:nvSpPr>
        <p:spPr>
          <a:xfrm>
            <a:off x="690880" y="943739"/>
            <a:ext cx="11023600" cy="1569660"/>
          </a:xfrm>
          <a:prstGeom prst="rect">
            <a:avLst/>
          </a:prstGeom>
          <a:noFill/>
        </p:spPr>
        <p:txBody>
          <a:bodyPr wrap="square">
            <a:spAutoFit/>
          </a:bodyPr>
          <a:lstStyle/>
          <a:p>
            <a:pPr marL="342900" lvl="0" indent="-342900" algn="just">
              <a:buFont typeface="Wingdings" panose="05000000000000000000" pitchFamily="2" charset="2"/>
              <a:buChar char=""/>
            </a:pP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ISO 36100 “Standardized content — Document metamodel”</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及び</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ISO 36200 “Standardized content – Document</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 </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metadata”</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は、</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NWI</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New Work Item</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）に登録されたが、十分な（</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5</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か国）プロジェクト参加者が見込まれないため、</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NP</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a:t>
            </a:r>
            <a:r>
              <a:rPr lang="en-US" altLang="ja-JP" sz="2400" kern="100" dirty="0">
                <a:latin typeface="游明朝" panose="02020400000000000000" pitchFamily="18" charset="-128"/>
                <a:ea typeface="游明朝" panose="02020400000000000000" pitchFamily="18" charset="-128"/>
                <a:cs typeface="Times New Roman" panose="02020603050405020304" pitchFamily="18" charset="0"/>
              </a:rPr>
              <a:t>New Project</a:t>
            </a:r>
            <a:r>
              <a:rPr lang="ja-JP" altLang="en-US" sz="2400" kern="100" dirty="0">
                <a:latin typeface="游明朝" panose="02020400000000000000" pitchFamily="18" charset="-128"/>
                <a:ea typeface="游明朝" panose="02020400000000000000" pitchFamily="18" charset="-128"/>
                <a:cs typeface="Times New Roman" panose="02020603050405020304" pitchFamily="18" charset="0"/>
              </a:rPr>
              <a:t>）投票にはかけられていない。</a:t>
            </a:r>
            <a:endParaRPr lang="en-US" altLang="ja-JP" sz="2400" kern="100" dirty="0">
              <a:latin typeface="游明朝" panose="02020400000000000000" pitchFamily="18" charset="-128"/>
              <a:ea typeface="游明朝" panose="02020400000000000000" pitchFamily="18" charset="-128"/>
              <a:cs typeface="Times New Roman" panose="02020603050405020304" pitchFamily="18" charset="0"/>
            </a:endParaRPr>
          </a:p>
        </p:txBody>
      </p:sp>
      <p:sp>
        <p:nvSpPr>
          <p:cNvPr id="2" name="テキスト ボックス 1">
            <a:extLst>
              <a:ext uri="{FF2B5EF4-FFF2-40B4-BE49-F238E27FC236}">
                <a16:creationId xmlns:a16="http://schemas.microsoft.com/office/drawing/2014/main" id="{B7C35909-F6B4-E861-F2E2-0C90CDA6BAB1}"/>
              </a:ext>
            </a:extLst>
          </p:cNvPr>
          <p:cNvSpPr txBox="1"/>
          <p:nvPr/>
        </p:nvSpPr>
        <p:spPr>
          <a:xfrm>
            <a:off x="345440" y="3846573"/>
            <a:ext cx="11023600" cy="2308324"/>
          </a:xfrm>
          <a:prstGeom prst="rect">
            <a:avLst/>
          </a:prstGeom>
          <a:noFill/>
        </p:spPr>
        <p:txBody>
          <a:bodyPr wrap="square">
            <a:spAutoFit/>
          </a:bodyPr>
          <a:lstStyle/>
          <a:p>
            <a:pPr marL="342900" lvl="0" indent="-342900" algn="just">
              <a:buFont typeface="Wingdings" panose="05000000000000000000" pitchFamily="2" charset="2"/>
              <a:buChar char=""/>
            </a:pPr>
            <a:r>
              <a:rPr lang="en-US" altLang="ja-JP" sz="2400" kern="100" dirty="0">
                <a:highlight>
                  <a:srgbClr val="FFFFFF"/>
                </a:highlight>
                <a:latin typeface="Century" panose="02040604050505020304" pitchFamily="18" charset="0"/>
                <a:ea typeface="游明朝" panose="02020400000000000000" pitchFamily="18" charset="-128"/>
                <a:cs typeface="Times New Roman" panose="02020603050405020304" pitchFamily="18" charset="0"/>
              </a:rPr>
              <a:t>ISO8601-1</a:t>
            </a:r>
            <a:r>
              <a:rPr lang="ja-JP" altLang="en-US" sz="2400" kern="100" dirty="0">
                <a:highlight>
                  <a:srgbClr val="FFFFFF"/>
                </a:highlight>
                <a:latin typeface="Century" panose="02040604050505020304" pitchFamily="18" charset="0"/>
                <a:ea typeface="游明朝" panose="02020400000000000000" pitchFamily="18" charset="-128"/>
                <a:cs typeface="Times New Roman" panose="02020603050405020304" pitchFamily="18" charset="0"/>
              </a:rPr>
              <a:t>（</a:t>
            </a:r>
            <a:r>
              <a:rPr lang="en-US" altLang="ja-JP" sz="2400" dirty="0">
                <a:solidFill>
                  <a:srgbClr val="333333"/>
                </a:solidFill>
                <a:effectLst/>
                <a:highlight>
                  <a:srgbClr val="FFFFFF"/>
                </a:highlight>
                <a:latin typeface="Century" panose="02040604050505020304" pitchFamily="18" charset="0"/>
                <a:ea typeface="游明朝" panose="02020400000000000000" pitchFamily="18" charset="-128"/>
              </a:rPr>
              <a:t>Representations for information interchange — Part 1: Basic rules</a:t>
            </a:r>
            <a:r>
              <a:rPr lang="ja-JP" altLang="en-US" sz="2400" dirty="0">
                <a:solidFill>
                  <a:srgbClr val="333333"/>
                </a:solidFill>
                <a:effectLst/>
                <a:highlight>
                  <a:srgbClr val="FFFFFF"/>
                </a:highlight>
                <a:latin typeface="Century" panose="02040604050505020304" pitchFamily="18" charset="0"/>
                <a:ea typeface="游明朝" panose="02020400000000000000" pitchFamily="18" charset="-128"/>
              </a:rPr>
              <a:t>）及び </a:t>
            </a:r>
            <a:r>
              <a:rPr lang="en-US" altLang="ja-JP" sz="2400" kern="100" dirty="0">
                <a:highlight>
                  <a:srgbClr val="FFFFFF"/>
                </a:highlight>
                <a:latin typeface="Century" panose="02040604050505020304" pitchFamily="18" charset="0"/>
                <a:ea typeface="游明朝" panose="02020400000000000000" pitchFamily="18" charset="-128"/>
                <a:cs typeface="Times New Roman" panose="02020603050405020304" pitchFamily="18" charset="0"/>
              </a:rPr>
              <a:t>ISO8601-2</a:t>
            </a:r>
            <a:r>
              <a:rPr lang="ja-JP" altLang="en-US" sz="2400" kern="100" dirty="0">
                <a:highlight>
                  <a:srgbClr val="FFFFFF"/>
                </a:highlight>
                <a:latin typeface="Century" panose="02040604050505020304" pitchFamily="18" charset="0"/>
                <a:ea typeface="游明朝" panose="02020400000000000000" pitchFamily="18" charset="-128"/>
                <a:cs typeface="Times New Roman" panose="02020603050405020304" pitchFamily="18" charset="0"/>
              </a:rPr>
              <a:t>（</a:t>
            </a:r>
            <a:r>
              <a:rPr lang="en-US" altLang="ja-JP" sz="2400" dirty="0">
                <a:solidFill>
                  <a:srgbClr val="333333"/>
                </a:solidFill>
                <a:effectLst/>
                <a:highlight>
                  <a:srgbClr val="FFFFFF"/>
                </a:highlight>
                <a:latin typeface="Century" panose="02040604050505020304" pitchFamily="18" charset="0"/>
                <a:ea typeface="游明朝" panose="02020400000000000000" pitchFamily="18" charset="-128"/>
              </a:rPr>
              <a:t>Part 2: Extensions</a:t>
            </a:r>
            <a:r>
              <a:rPr lang="ja-JP" altLang="en-US" sz="2400" dirty="0">
                <a:solidFill>
                  <a:srgbClr val="333333"/>
                </a:solidFill>
                <a:effectLst/>
                <a:highlight>
                  <a:srgbClr val="FFFFFF"/>
                </a:highlight>
                <a:latin typeface="Century" panose="02040604050505020304" pitchFamily="18" charset="0"/>
                <a:ea typeface="游明朝" panose="02020400000000000000" pitchFamily="18" charset="-128"/>
              </a:rPr>
              <a:t>）は</a:t>
            </a:r>
            <a:r>
              <a:rPr lang="en-US" altLang="ja-JP" sz="2400" dirty="0">
                <a:solidFill>
                  <a:srgbClr val="333333"/>
                </a:solidFill>
                <a:effectLst/>
                <a:highlight>
                  <a:srgbClr val="FFFFFF"/>
                </a:highlight>
                <a:latin typeface="Century" panose="02040604050505020304" pitchFamily="18" charset="0"/>
                <a:ea typeface="游明朝" panose="02020400000000000000" pitchFamily="18" charset="-128"/>
              </a:rPr>
              <a:t>2024</a:t>
            </a:r>
            <a:r>
              <a:rPr lang="ja-JP" altLang="en-US" sz="2400" dirty="0">
                <a:solidFill>
                  <a:srgbClr val="333333"/>
                </a:solidFill>
                <a:effectLst/>
                <a:highlight>
                  <a:srgbClr val="FFFFFF"/>
                </a:highlight>
                <a:latin typeface="Century" panose="02040604050505020304" pitchFamily="18" charset="0"/>
                <a:ea typeface="游明朝" panose="02020400000000000000" pitchFamily="18" charset="-128"/>
              </a:rPr>
              <a:t>年度に</a:t>
            </a:r>
            <a:r>
              <a:rPr lang="en-US" altLang="ja-JP" sz="2400" dirty="0">
                <a:solidFill>
                  <a:srgbClr val="333333"/>
                </a:solidFill>
                <a:effectLst/>
                <a:highlight>
                  <a:srgbClr val="FFFFFF"/>
                </a:highlight>
                <a:latin typeface="Century" panose="02040604050505020304" pitchFamily="18" charset="0"/>
                <a:ea typeface="游明朝" panose="02020400000000000000" pitchFamily="18" charset="-128"/>
              </a:rPr>
              <a:t>SR</a:t>
            </a:r>
            <a:r>
              <a:rPr lang="ja-JP" altLang="en-US" sz="2400" dirty="0">
                <a:solidFill>
                  <a:srgbClr val="333333"/>
                </a:solidFill>
                <a:effectLst/>
                <a:highlight>
                  <a:srgbClr val="FFFFFF"/>
                </a:highlight>
                <a:latin typeface="Century" panose="02040604050505020304" pitchFamily="18" charset="0"/>
                <a:ea typeface="游明朝" panose="02020400000000000000" pitchFamily="18" charset="-128"/>
              </a:rPr>
              <a:t>（</a:t>
            </a:r>
            <a:r>
              <a:rPr lang="en-US" altLang="ja-JP" sz="2400" dirty="0">
                <a:solidFill>
                  <a:srgbClr val="333333"/>
                </a:solidFill>
                <a:effectLst/>
                <a:highlight>
                  <a:srgbClr val="FFFFFF"/>
                </a:highlight>
                <a:latin typeface="Century" panose="02040604050505020304" pitchFamily="18" charset="0"/>
                <a:ea typeface="游明朝" panose="02020400000000000000" pitchFamily="18" charset="-128"/>
              </a:rPr>
              <a:t>Systematic Review</a:t>
            </a:r>
            <a:r>
              <a:rPr lang="ja-JP" altLang="en-US" sz="2400" dirty="0">
                <a:solidFill>
                  <a:srgbClr val="333333"/>
                </a:solidFill>
                <a:effectLst/>
                <a:highlight>
                  <a:srgbClr val="FFFFFF"/>
                </a:highlight>
                <a:latin typeface="Century" panose="02040604050505020304" pitchFamily="18" charset="0"/>
                <a:ea typeface="游明朝" panose="02020400000000000000" pitchFamily="18" charset="-128"/>
              </a:rPr>
              <a:t>）投票が行われ確認されたが、更にエラー修正のため</a:t>
            </a:r>
            <a:r>
              <a:rPr lang="en-US" altLang="ja-JP" sz="2400" dirty="0">
                <a:solidFill>
                  <a:srgbClr val="333333"/>
                </a:solidFill>
                <a:effectLst/>
                <a:highlight>
                  <a:srgbClr val="FFFFFF"/>
                </a:highlight>
                <a:latin typeface="Century" panose="02040604050505020304" pitchFamily="18" charset="0"/>
                <a:ea typeface="游明朝" panose="02020400000000000000" pitchFamily="18" charset="-128"/>
              </a:rPr>
              <a:t>Amendment</a:t>
            </a:r>
            <a:r>
              <a:rPr lang="ja-JP" altLang="en-US" sz="2400" dirty="0">
                <a:solidFill>
                  <a:srgbClr val="333333"/>
                </a:solidFill>
                <a:effectLst/>
                <a:highlight>
                  <a:srgbClr val="FFFFFF"/>
                </a:highlight>
                <a:latin typeface="Century" panose="02040604050505020304" pitchFamily="18" charset="0"/>
                <a:ea typeface="游明朝" panose="02020400000000000000" pitchFamily="18" charset="-128"/>
              </a:rPr>
              <a:t>を行うためのドラフトが提案された。</a:t>
            </a:r>
            <a:endParaRPr lang="en-US" altLang="ja-JP" sz="2400" dirty="0">
              <a:solidFill>
                <a:srgbClr val="333333"/>
              </a:solidFill>
              <a:effectLst/>
              <a:highlight>
                <a:srgbClr val="FFFFFF"/>
              </a:highlight>
              <a:latin typeface="Century" panose="02040604050505020304" pitchFamily="18" charset="0"/>
              <a:ea typeface="游明朝" panose="02020400000000000000" pitchFamily="18" charset="-128"/>
            </a:endParaRPr>
          </a:p>
          <a:p>
            <a:pPr marL="342900" lvl="0" indent="-342900" algn="just">
              <a:buFont typeface="Wingdings" panose="05000000000000000000" pitchFamily="2" charset="2"/>
              <a:buChar char=""/>
            </a:pPr>
            <a:r>
              <a:rPr lang="ja-JP" altLang="en-US" sz="2400" dirty="0">
                <a:solidFill>
                  <a:srgbClr val="333333"/>
                </a:solidFill>
                <a:highlight>
                  <a:srgbClr val="FFFFFF"/>
                </a:highlight>
                <a:latin typeface="Century" panose="02040604050505020304" pitchFamily="18" charset="0"/>
                <a:ea typeface="游明朝" panose="02020400000000000000" pitchFamily="18" charset="-128"/>
              </a:rPr>
              <a:t>当標準は世界中で広く使われており、ユーザーより度々の修正要求が行われている。今後、修正要求に迅速に応える仕組みを検討する必要がある。</a:t>
            </a:r>
            <a:endParaRPr lang="ja-JP" altLang="ja-JP" sz="2400" kern="100" dirty="0">
              <a:effectLst/>
              <a:latin typeface="游明朝" panose="02020400000000000000" pitchFamily="18" charset="-128"/>
              <a:ea typeface="游明朝" panose="02020400000000000000" pitchFamily="18" charset="-128"/>
              <a:cs typeface="Times New Roman" panose="02020603050405020304" pitchFamily="18" charset="0"/>
            </a:endParaRPr>
          </a:p>
        </p:txBody>
      </p:sp>
      <p:sp>
        <p:nvSpPr>
          <p:cNvPr id="4" name="テキスト ボックス 3">
            <a:extLst>
              <a:ext uri="{FF2B5EF4-FFF2-40B4-BE49-F238E27FC236}">
                <a16:creationId xmlns:a16="http://schemas.microsoft.com/office/drawing/2014/main" id="{27C8C59B-FF39-98C5-AE1B-32E78A8A68AA}"/>
              </a:ext>
            </a:extLst>
          </p:cNvPr>
          <p:cNvSpPr txBox="1"/>
          <p:nvPr/>
        </p:nvSpPr>
        <p:spPr>
          <a:xfrm>
            <a:off x="345440" y="3167390"/>
            <a:ext cx="6096000" cy="523220"/>
          </a:xfrm>
          <a:prstGeom prst="rect">
            <a:avLst/>
          </a:prstGeom>
          <a:noFill/>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2800" b="1"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rPr>
              <a:t>WG5: Date Time </a:t>
            </a:r>
            <a:endParaRPr kumimoji="1" lang="ja-JP" altLang="ja-JP" sz="2800" b="0"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endParaRPr>
          </a:p>
        </p:txBody>
      </p:sp>
    </p:spTree>
    <p:extLst>
      <p:ext uri="{BB962C8B-B14F-4D97-AF65-F5344CB8AC3E}">
        <p14:creationId xmlns:p14="http://schemas.microsoft.com/office/powerpoint/2010/main" val="252075023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491EC03-B442-9D38-B44C-2DDFCFF8D3BF}"/>
              </a:ext>
            </a:extLst>
          </p:cNvPr>
          <p:cNvSpPr txBox="1"/>
          <p:nvPr/>
        </p:nvSpPr>
        <p:spPr>
          <a:xfrm>
            <a:off x="345440" y="281950"/>
            <a:ext cx="6096000" cy="523220"/>
          </a:xfrm>
          <a:prstGeom prst="rect">
            <a:avLst/>
          </a:prstGeom>
          <a:noFill/>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2800" b="1"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rPr>
              <a:t>WG6: Trusted e-Communication</a:t>
            </a:r>
            <a:endParaRPr kumimoji="1" lang="ja-JP" altLang="ja-JP" sz="2800" b="0" i="0" u="none" strike="noStrike" kern="100" cap="none" spc="0" normalizeH="0" baseline="0" noProof="0" dirty="0">
              <a:ln>
                <a:noFill/>
              </a:ln>
              <a:solidFill>
                <a:prstClr val="black"/>
              </a:solidFill>
              <a:effectLst/>
              <a:highlight>
                <a:srgbClr val="FFFF00"/>
              </a:highlight>
              <a:uLnTx/>
              <a:uFillTx/>
              <a:latin typeface="游明朝" panose="02020400000000000000" pitchFamily="18" charset="-128"/>
              <a:ea typeface="游明朝" panose="02020400000000000000" pitchFamily="18" charset="-128"/>
              <a:cs typeface="Times New Roman" panose="02020603050405020304" pitchFamily="18" charset="0"/>
            </a:endParaRPr>
          </a:p>
        </p:txBody>
      </p:sp>
      <p:sp>
        <p:nvSpPr>
          <p:cNvPr id="5" name="テキスト ボックス 4">
            <a:extLst>
              <a:ext uri="{FF2B5EF4-FFF2-40B4-BE49-F238E27FC236}">
                <a16:creationId xmlns:a16="http://schemas.microsoft.com/office/drawing/2014/main" id="{C33E2EF6-DDAB-B453-0CAC-287E3920A050}"/>
              </a:ext>
            </a:extLst>
          </p:cNvPr>
          <p:cNvSpPr txBox="1"/>
          <p:nvPr/>
        </p:nvSpPr>
        <p:spPr>
          <a:xfrm>
            <a:off x="690880" y="1117642"/>
            <a:ext cx="11023600" cy="3724096"/>
          </a:xfrm>
          <a:prstGeom prst="rect">
            <a:avLst/>
          </a:prstGeom>
          <a:noFill/>
        </p:spPr>
        <p:txBody>
          <a:bodyPr wrap="square">
            <a:spAutoFit/>
          </a:bodyPr>
          <a:lstStyle/>
          <a:p>
            <a:pPr marL="342900" indent="-342900">
              <a:buFont typeface="Wingdings" panose="05000000000000000000" pitchFamily="2" charset="2"/>
              <a:buChar char="Ø"/>
            </a:pPr>
            <a:r>
              <a:rPr lang="en-US" altLang="ja-JP" sz="2400" dirty="0">
                <a:effectLst/>
                <a:latin typeface="游明朝" panose="02020400000000000000" pitchFamily="18" charset="-128"/>
                <a:cs typeface="Times New Roman" panose="02020603050405020304" pitchFamily="18" charset="0"/>
              </a:rPr>
              <a:t>ISO 19626-3 Trusted</a:t>
            </a:r>
            <a:r>
              <a:rPr lang="ja-JP" altLang="en-US" sz="2400" dirty="0">
                <a:latin typeface="游明朝" panose="02020400000000000000" pitchFamily="18" charset="-128"/>
                <a:cs typeface="Times New Roman" panose="02020603050405020304" pitchFamily="18" charset="0"/>
              </a:rPr>
              <a:t> </a:t>
            </a:r>
            <a:r>
              <a:rPr lang="en-US" altLang="ja-JP" sz="2400" dirty="0">
                <a:effectLst/>
                <a:latin typeface="游明朝" panose="02020400000000000000" pitchFamily="18" charset="-128"/>
                <a:cs typeface="Times New Roman" panose="02020603050405020304" pitchFamily="18" charset="0"/>
              </a:rPr>
              <a:t>communication platform</a:t>
            </a:r>
            <a:r>
              <a:rPr lang="ja-JP" altLang="en-US" sz="2400" dirty="0">
                <a:latin typeface="游明朝" panose="02020400000000000000" pitchFamily="18" charset="-128"/>
                <a:cs typeface="Times New Roman" panose="02020603050405020304" pitchFamily="18" charset="0"/>
              </a:rPr>
              <a:t> （</a:t>
            </a:r>
            <a:r>
              <a:rPr lang="en-US" altLang="ja-JP" sz="2400" dirty="0">
                <a:latin typeface="游明朝" panose="02020400000000000000" pitchFamily="18" charset="-128"/>
                <a:cs typeface="Times New Roman" panose="02020603050405020304" pitchFamily="18" charset="0"/>
              </a:rPr>
              <a:t>TCP)</a:t>
            </a:r>
            <a:r>
              <a:rPr lang="en-US" altLang="ja-JP" sz="2400" dirty="0">
                <a:effectLst/>
                <a:latin typeface="游明朝" panose="02020400000000000000" pitchFamily="18" charset="-128"/>
                <a:cs typeface="Times New Roman" panose="02020603050405020304" pitchFamily="18" charset="0"/>
              </a:rPr>
              <a:t> for electronic documents - Pt 3 : Blockchain-based implementation guideline</a:t>
            </a:r>
            <a:r>
              <a:rPr lang="ja-JP" altLang="en-US" sz="2400" dirty="0">
                <a:effectLst/>
                <a:latin typeface="游明朝" panose="02020400000000000000" pitchFamily="18" charset="-128"/>
                <a:cs typeface="Times New Roman" panose="02020603050405020304" pitchFamily="18" charset="0"/>
              </a:rPr>
              <a:t>の</a:t>
            </a:r>
            <a:r>
              <a:rPr lang="en-US" altLang="ja-JP" sz="2400" dirty="0">
                <a:latin typeface="游明朝" panose="02020400000000000000" pitchFamily="18" charset="-128"/>
                <a:cs typeface="Times New Roman" panose="02020603050405020304" pitchFamily="18" charset="0"/>
              </a:rPr>
              <a:t>CD</a:t>
            </a:r>
            <a:r>
              <a:rPr lang="ja-JP" altLang="en-US" sz="2400" dirty="0">
                <a:latin typeface="游明朝" panose="02020400000000000000" pitchFamily="18" charset="-128"/>
                <a:cs typeface="Times New Roman" panose="02020603050405020304" pitchFamily="18" charset="0"/>
              </a:rPr>
              <a:t>（</a:t>
            </a:r>
            <a:r>
              <a:rPr lang="en-US" altLang="ja-JP" sz="2400" dirty="0">
                <a:latin typeface="游明朝" panose="02020400000000000000" pitchFamily="18" charset="-128"/>
                <a:cs typeface="Times New Roman" panose="02020603050405020304" pitchFamily="18" charset="0"/>
              </a:rPr>
              <a:t>Committee Draft</a:t>
            </a:r>
            <a:r>
              <a:rPr lang="ja-JP" altLang="en-US" sz="2400" dirty="0">
                <a:latin typeface="游明朝" panose="02020400000000000000" pitchFamily="18" charset="-128"/>
                <a:cs typeface="Times New Roman" panose="02020603050405020304" pitchFamily="18" charset="0"/>
              </a:rPr>
              <a:t>）投票で出されたコメント解決（</a:t>
            </a:r>
            <a:r>
              <a:rPr lang="en-US" altLang="ja-JP" sz="2400" dirty="0">
                <a:latin typeface="游明朝" panose="02020400000000000000" pitchFamily="18" charset="-128"/>
                <a:cs typeface="Times New Roman" panose="02020603050405020304" pitchFamily="18" charset="0"/>
              </a:rPr>
              <a:t>Resolution</a:t>
            </a:r>
            <a:r>
              <a:rPr lang="ja-JP" altLang="en-US" sz="2400" dirty="0">
                <a:latin typeface="游明朝" panose="02020400000000000000" pitchFamily="18" charset="-128"/>
                <a:cs typeface="Times New Roman" panose="02020603050405020304" pitchFamily="18" charset="0"/>
              </a:rPr>
              <a:t>）審議が行われた。コメント解決を反映した文書につき、</a:t>
            </a:r>
            <a:r>
              <a:rPr lang="en-US" altLang="ja-JP" sz="2400" dirty="0">
                <a:latin typeface="游明朝" panose="02020400000000000000" pitchFamily="18" charset="-128"/>
                <a:cs typeface="Times New Roman" panose="02020603050405020304" pitchFamily="18" charset="0"/>
              </a:rPr>
              <a:t>DIS</a:t>
            </a:r>
            <a:r>
              <a:rPr lang="ja-JP" altLang="en-US" sz="2400" dirty="0">
                <a:latin typeface="游明朝" panose="02020400000000000000" pitchFamily="18" charset="-128"/>
                <a:cs typeface="Times New Roman" panose="02020603050405020304" pitchFamily="18" charset="0"/>
              </a:rPr>
              <a:t>（</a:t>
            </a:r>
            <a:r>
              <a:rPr lang="en-US" altLang="ja-JP" sz="2400" dirty="0">
                <a:latin typeface="游明朝" panose="02020400000000000000" pitchFamily="18" charset="-128"/>
                <a:cs typeface="Times New Roman" panose="02020603050405020304" pitchFamily="18" charset="0"/>
              </a:rPr>
              <a:t>Draft International Standard</a:t>
            </a:r>
            <a:r>
              <a:rPr lang="ja-JP" altLang="en-US" sz="2400" dirty="0">
                <a:latin typeface="游明朝" panose="02020400000000000000" pitchFamily="18" charset="-128"/>
                <a:cs typeface="Times New Roman" panose="02020603050405020304" pitchFamily="18" charset="0"/>
              </a:rPr>
              <a:t>）</a:t>
            </a:r>
            <a:r>
              <a:rPr lang="ja-JP" altLang="en-US" sz="2400" dirty="0">
                <a:effectLst/>
                <a:latin typeface="游明朝" panose="02020400000000000000" pitchFamily="18" charset="-128"/>
                <a:cs typeface="Times New Roman" panose="02020603050405020304" pitchFamily="18" charset="0"/>
              </a:rPr>
              <a:t>投票を行うことにした。</a:t>
            </a:r>
            <a:endParaRPr lang="en-US" altLang="ja-JP" sz="2400" dirty="0">
              <a:effectLst/>
              <a:latin typeface="游明朝" panose="02020400000000000000" pitchFamily="18" charset="-128"/>
              <a:cs typeface="Times New Roman" panose="02020603050405020304" pitchFamily="18" charset="0"/>
            </a:endParaRPr>
          </a:p>
          <a:p>
            <a:pPr lvl="0" algn="just"/>
            <a:endParaRPr lang="en-US" altLang="ja-JP" sz="2000" kern="100" dirty="0">
              <a:latin typeface="游明朝" panose="02020400000000000000" pitchFamily="18" charset="-128"/>
              <a:ea typeface="游明朝" panose="02020400000000000000" pitchFamily="18" charset="-128"/>
              <a:cs typeface="Times New Roman" panose="02020603050405020304" pitchFamily="18" charset="0"/>
            </a:endParaRPr>
          </a:p>
          <a:p>
            <a:pPr marL="342900" lvl="0" indent="-342900" algn="just">
              <a:buFont typeface="Wingdings" panose="05000000000000000000" pitchFamily="2" charset="2"/>
              <a:buChar char="Ø"/>
            </a:pPr>
            <a:r>
              <a:rPr lang="ja-JP" altLang="en-US" sz="2400" dirty="0">
                <a:effectLst/>
                <a:latin typeface="游明朝" panose="02020400000000000000" pitchFamily="18" charset="-128"/>
                <a:cs typeface="Times New Roman" panose="02020603050405020304" pitchFamily="18" charset="0"/>
              </a:rPr>
              <a:t>電子文書長期保存の</a:t>
            </a:r>
            <a:r>
              <a:rPr lang="en-US" altLang="ja-JP" sz="2400" dirty="0">
                <a:effectLst/>
                <a:latin typeface="游明朝" panose="02020400000000000000" pitchFamily="18" charset="-128"/>
                <a:cs typeface="Times New Roman" panose="02020603050405020304" pitchFamily="18" charset="0"/>
              </a:rPr>
              <a:t>JSON</a:t>
            </a:r>
            <a:r>
              <a:rPr lang="ja-JP" altLang="en-US" sz="2400" dirty="0">
                <a:effectLst/>
                <a:latin typeface="游明朝" panose="02020400000000000000" pitchFamily="18" charset="-128"/>
                <a:cs typeface="Times New Roman" panose="02020603050405020304" pitchFamily="18" charset="0"/>
              </a:rPr>
              <a:t>版（</a:t>
            </a:r>
            <a:r>
              <a:rPr lang="en-US" altLang="ja-JP" sz="2400" dirty="0">
                <a:effectLst/>
                <a:latin typeface="游明朝" panose="02020400000000000000" pitchFamily="18" charset="-128"/>
                <a:cs typeface="Times New Roman" panose="02020603050405020304" pitchFamily="18" charset="0"/>
              </a:rPr>
              <a:t>Long term signature – Part 3: Profiles for JSON Advanced Electronic Signatures (</a:t>
            </a:r>
            <a:r>
              <a:rPr lang="en-US" altLang="ja-JP" sz="2400" dirty="0" err="1">
                <a:effectLst/>
                <a:latin typeface="游明朝" panose="02020400000000000000" pitchFamily="18" charset="-128"/>
                <a:cs typeface="Times New Roman" panose="02020603050405020304" pitchFamily="18" charset="0"/>
              </a:rPr>
              <a:t>JAdES</a:t>
            </a:r>
            <a:r>
              <a:rPr lang="en-US" altLang="ja-JP" sz="2400" dirty="0">
                <a:effectLst/>
                <a:latin typeface="游明朝" panose="02020400000000000000" pitchFamily="18" charset="-128"/>
                <a:cs typeface="Times New Roman" panose="02020603050405020304" pitchFamily="18" charset="0"/>
              </a:rPr>
              <a:t>)</a:t>
            </a:r>
            <a:r>
              <a:rPr lang="ja-JP" altLang="en-US" sz="2400" dirty="0">
                <a:effectLst/>
                <a:latin typeface="游明朝" panose="02020400000000000000" pitchFamily="18" charset="-128"/>
                <a:cs typeface="Times New Roman" panose="02020603050405020304" pitchFamily="18" charset="0"/>
              </a:rPr>
              <a:t>）：</a:t>
            </a:r>
            <a:r>
              <a:rPr lang="en-US" altLang="ja-JP" sz="2400" dirty="0">
                <a:effectLst/>
                <a:latin typeface="游明朝" panose="02020400000000000000" pitchFamily="18" charset="-128"/>
                <a:cs typeface="Times New Roman" panose="02020603050405020304" pitchFamily="18" charset="0"/>
              </a:rPr>
              <a:t>PWI14533-5</a:t>
            </a:r>
            <a:r>
              <a:rPr lang="ja-JP" altLang="en-US" sz="2400" dirty="0">
                <a:effectLst/>
                <a:latin typeface="游明朝" panose="02020400000000000000" pitchFamily="18" charset="-128"/>
                <a:cs typeface="Times New Roman" panose="02020603050405020304" pitchFamily="18" charset="0"/>
              </a:rPr>
              <a:t>の</a:t>
            </a:r>
            <a:r>
              <a:rPr lang="en-US" altLang="ja-JP" sz="2400" dirty="0">
                <a:effectLst/>
                <a:latin typeface="游明朝" panose="02020400000000000000" pitchFamily="18" charset="-128"/>
                <a:cs typeface="Times New Roman" panose="02020603050405020304" pitchFamily="18" charset="0"/>
              </a:rPr>
              <a:t>NP</a:t>
            </a:r>
            <a:r>
              <a:rPr lang="ja-JP" altLang="en-US" sz="2400" dirty="0">
                <a:effectLst/>
                <a:latin typeface="游明朝" panose="02020400000000000000" pitchFamily="18" charset="-128"/>
                <a:cs typeface="Times New Roman" panose="02020603050405020304" pitchFamily="18" charset="0"/>
              </a:rPr>
              <a:t>（</a:t>
            </a:r>
            <a:r>
              <a:rPr lang="en-US" altLang="ja-JP" sz="2400" dirty="0">
                <a:effectLst/>
                <a:latin typeface="游明朝" panose="02020400000000000000" pitchFamily="18" charset="-128"/>
                <a:cs typeface="Times New Roman" panose="02020603050405020304" pitchFamily="18" charset="0"/>
              </a:rPr>
              <a:t>New Project</a:t>
            </a:r>
            <a:r>
              <a:rPr lang="ja-JP" altLang="en-US" sz="2400" dirty="0">
                <a:effectLst/>
                <a:latin typeface="游明朝" panose="02020400000000000000" pitchFamily="18" charset="-128"/>
                <a:cs typeface="Times New Roman" panose="02020603050405020304" pitchFamily="18" charset="0"/>
              </a:rPr>
              <a:t>）投票が否決され、投票のコメントを反映した文書により、</a:t>
            </a:r>
            <a:r>
              <a:rPr lang="en-US" altLang="ja-JP" sz="2400" dirty="0">
                <a:effectLst/>
                <a:latin typeface="游明朝" panose="02020400000000000000" pitchFamily="18" charset="-128"/>
                <a:cs typeface="Times New Roman" panose="02020603050405020304" pitchFamily="18" charset="0"/>
              </a:rPr>
              <a:t>2</a:t>
            </a:r>
            <a:r>
              <a:rPr lang="ja-JP" altLang="en-US" sz="2400" dirty="0">
                <a:effectLst/>
                <a:latin typeface="游明朝" panose="02020400000000000000" pitchFamily="18" charset="-128"/>
                <a:cs typeface="Times New Roman" panose="02020603050405020304" pitchFamily="18" charset="0"/>
              </a:rPr>
              <a:t>回目の</a:t>
            </a:r>
            <a:r>
              <a:rPr lang="en-US" altLang="ja-JP" sz="2400" dirty="0">
                <a:latin typeface="游明朝" panose="02020400000000000000" pitchFamily="18" charset="-128"/>
                <a:cs typeface="Times New Roman" panose="02020603050405020304" pitchFamily="18" charset="0"/>
              </a:rPr>
              <a:t>NP</a:t>
            </a:r>
            <a:r>
              <a:rPr lang="ja-JP" altLang="en-US" sz="2400" dirty="0">
                <a:latin typeface="游明朝" panose="02020400000000000000" pitchFamily="18" charset="-128"/>
                <a:cs typeface="Times New Roman" panose="02020603050405020304" pitchFamily="18" charset="0"/>
              </a:rPr>
              <a:t>投票を行うこととした。</a:t>
            </a:r>
            <a:endParaRPr lang="ja-JP" altLang="ja-JP" sz="2400" kern="100" dirty="0">
              <a:effectLst/>
              <a:latin typeface="游明朝" panose="02020400000000000000" pitchFamily="18" charset="-128"/>
              <a:ea typeface="游明朝" panose="02020400000000000000" pitchFamily="18" charset="-128"/>
              <a:cs typeface="Times New Roman" panose="02020603050405020304" pitchFamily="18" charset="0"/>
            </a:endParaRPr>
          </a:p>
        </p:txBody>
      </p:sp>
      <p:sp>
        <p:nvSpPr>
          <p:cNvPr id="2" name="テキスト ボックス 1">
            <a:extLst>
              <a:ext uri="{FF2B5EF4-FFF2-40B4-BE49-F238E27FC236}">
                <a16:creationId xmlns:a16="http://schemas.microsoft.com/office/drawing/2014/main" id="{D5D07AFB-82CC-D49B-0C2C-F7251E7BAF37}"/>
              </a:ext>
            </a:extLst>
          </p:cNvPr>
          <p:cNvSpPr txBox="1"/>
          <p:nvPr/>
        </p:nvSpPr>
        <p:spPr>
          <a:xfrm>
            <a:off x="8595360" y="5740358"/>
            <a:ext cx="3119120" cy="646331"/>
          </a:xfrm>
          <a:prstGeom prst="rect">
            <a:avLst/>
          </a:prstGeom>
          <a:noFill/>
        </p:spPr>
        <p:txBody>
          <a:bodyPr wrap="square" rtlCol="0">
            <a:spAutoFit/>
          </a:bodyPr>
          <a:lstStyle/>
          <a:p>
            <a:r>
              <a:rPr kumimoji="1" lang="ja-JP" altLang="en-US" dirty="0"/>
              <a:t>（注）</a:t>
            </a:r>
            <a:endParaRPr kumimoji="1" lang="en-US" altLang="ja-JP" dirty="0"/>
          </a:p>
          <a:p>
            <a:r>
              <a:rPr lang="en-US" altLang="ja-JP" dirty="0"/>
              <a:t>PWI: Preliminary Work Item</a:t>
            </a:r>
            <a:endParaRPr kumimoji="1" lang="ja-JP" altLang="en-US" dirty="0"/>
          </a:p>
        </p:txBody>
      </p:sp>
    </p:spTree>
    <p:extLst>
      <p:ext uri="{BB962C8B-B14F-4D97-AF65-F5344CB8AC3E}">
        <p14:creationId xmlns:p14="http://schemas.microsoft.com/office/powerpoint/2010/main" val="266141861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491EC03-B442-9D38-B44C-2DDFCFF8D3BF}"/>
              </a:ext>
            </a:extLst>
          </p:cNvPr>
          <p:cNvSpPr txBox="1"/>
          <p:nvPr/>
        </p:nvSpPr>
        <p:spPr>
          <a:xfrm>
            <a:off x="345440" y="281950"/>
            <a:ext cx="6096000" cy="523220"/>
          </a:xfrm>
          <a:prstGeom prst="rect">
            <a:avLst/>
          </a:prstGeom>
          <a:noFill/>
        </p:spPr>
        <p:txBody>
          <a:bodyPr wrap="square">
            <a:spAutoFit/>
          </a:bodyPr>
          <a:lstStyle/>
          <a:p>
            <a:pPr lvl="0" algn="just"/>
            <a:r>
              <a:rPr lang="en-US" altLang="ja-JP" sz="2800" kern="100" dirty="0">
                <a:effectLst/>
                <a:highlight>
                  <a:srgbClr val="FFFF00"/>
                </a:highlight>
                <a:latin typeface="游明朝" panose="02020400000000000000" pitchFamily="18" charset="-128"/>
                <a:ea typeface="游明朝" panose="02020400000000000000" pitchFamily="18" charset="-128"/>
                <a:cs typeface="Times New Roman" panose="02020603050405020304" pitchFamily="18" charset="0"/>
              </a:rPr>
              <a:t>WG7: Digital Business (1)</a:t>
            </a:r>
            <a:r>
              <a:rPr lang="ja-JP" altLang="en-US" sz="2800" kern="100" dirty="0">
                <a:highlight>
                  <a:srgbClr val="FFFF00"/>
                </a:highlight>
                <a:latin typeface="游明朝" panose="02020400000000000000" pitchFamily="18" charset="-128"/>
                <a:ea typeface="游明朝" panose="02020400000000000000" pitchFamily="18" charset="-128"/>
                <a:cs typeface="Times New Roman" panose="02020603050405020304" pitchFamily="18" charset="0"/>
              </a:rPr>
              <a:t> </a:t>
            </a:r>
            <a:endParaRPr lang="ja-JP" altLang="ja-JP" sz="2800" kern="100" dirty="0">
              <a:effectLst/>
              <a:highlight>
                <a:srgbClr val="FFFF00"/>
              </a:highlight>
              <a:latin typeface="游明朝" panose="02020400000000000000" pitchFamily="18" charset="-128"/>
              <a:ea typeface="游明朝" panose="02020400000000000000" pitchFamily="18" charset="-128"/>
              <a:cs typeface="Times New Roman" panose="02020603050405020304" pitchFamily="18" charset="0"/>
            </a:endParaRPr>
          </a:p>
        </p:txBody>
      </p:sp>
      <p:sp>
        <p:nvSpPr>
          <p:cNvPr id="5" name="テキスト ボックス 4">
            <a:extLst>
              <a:ext uri="{FF2B5EF4-FFF2-40B4-BE49-F238E27FC236}">
                <a16:creationId xmlns:a16="http://schemas.microsoft.com/office/drawing/2014/main" id="{C33E2EF6-DDAB-B453-0CAC-287E3920A050}"/>
              </a:ext>
            </a:extLst>
          </p:cNvPr>
          <p:cNvSpPr txBox="1"/>
          <p:nvPr/>
        </p:nvSpPr>
        <p:spPr>
          <a:xfrm>
            <a:off x="810693" y="1140071"/>
            <a:ext cx="10871200" cy="4893647"/>
          </a:xfrm>
          <a:prstGeom prst="rect">
            <a:avLst/>
          </a:prstGeom>
          <a:noFill/>
        </p:spPr>
        <p:txBody>
          <a:bodyPr wrap="square">
            <a:spAutoFit/>
          </a:bodyPr>
          <a:lstStyle/>
          <a:p>
            <a:pPr marL="342900" lvl="0" indent="-342900" algn="just">
              <a:buFont typeface="Wingdings" panose="05000000000000000000" pitchFamily="2" charset="2"/>
              <a:buChar char=""/>
            </a:pP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rPr>
              <a:t>TR</a:t>
            </a:r>
            <a:r>
              <a:rPr lang="en-US" altLang="ja-JP" sz="2400" kern="100" dirty="0">
                <a:effectLst/>
                <a:latin typeface="游ゴシック" panose="020B0400000000000000" pitchFamily="50" charset="-128"/>
                <a:ea typeface="游ゴシック" panose="020B0400000000000000" pitchFamily="50" charset="-128"/>
                <a:cs typeface="Times New Roman" panose="02020603050405020304" pitchFamily="18" charset="0"/>
              </a:rPr>
              <a:t>16320-1: Smart contract based B2B</a:t>
            </a:r>
            <a:r>
              <a:rPr lang="ja-JP" altLang="en-US" sz="2400" kern="100" dirty="0">
                <a:effectLst/>
                <a:latin typeface="游ゴシック" panose="020B0400000000000000" pitchFamily="50" charset="-128"/>
                <a:ea typeface="游ゴシック" panose="020B0400000000000000" pitchFamily="50" charset="-128"/>
                <a:cs typeface="Times New Roman" panose="02020603050405020304" pitchFamily="18" charset="0"/>
              </a:rPr>
              <a:t>（</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rPr>
              <a:t>IS</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rPr>
              <a:t>としての</a:t>
            </a:r>
            <a:r>
              <a:rPr lang="en-US" altLang="ja-JP" sz="2400" kern="100" dirty="0">
                <a:effectLst/>
                <a:latin typeface="游ゴシック" panose="020B0400000000000000" pitchFamily="50" charset="-128"/>
                <a:ea typeface="游ゴシック" panose="020B0400000000000000" pitchFamily="50" charset="-128"/>
                <a:cs typeface="Times New Roman" panose="02020603050405020304" pitchFamily="18" charset="0"/>
              </a:rPr>
              <a:t>NP</a:t>
            </a:r>
            <a:r>
              <a:rPr lang="ja-JP" altLang="en-US" sz="2400" kern="100" dirty="0">
                <a:effectLst/>
                <a:latin typeface="游ゴシック" panose="020B0400000000000000" pitchFamily="50" charset="-128"/>
                <a:ea typeface="游ゴシック" panose="020B0400000000000000" pitchFamily="50" charset="-128"/>
                <a:cs typeface="Times New Roman" panose="02020603050405020304" pitchFamily="18" charset="0"/>
              </a:rPr>
              <a:t>投票</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は参加エキスパート不足のため否決）の</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CD</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投票のコメント解決が行われ、改善して</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DTR</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Draft Technical Report</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）投票を行うこととなった。</a:t>
            </a:r>
            <a:endPar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endParaRPr>
          </a:p>
          <a:p>
            <a:pPr marL="342900" lvl="0" indent="-342900" algn="just">
              <a:buFont typeface="Wingdings" panose="05000000000000000000" pitchFamily="2" charset="2"/>
              <a:buChar char=""/>
            </a:pPr>
            <a:endPar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endParaRPr>
          </a:p>
          <a:p>
            <a:pPr marL="342900" lvl="0" indent="-342900" algn="just">
              <a:buFont typeface="Wingdings" panose="05000000000000000000" pitchFamily="2" charset="2"/>
              <a:buChar char=""/>
            </a:pP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rPr>
              <a:t>ISO20180 Risk based product quality data interchange</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rPr>
              <a:t>の</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NP</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投票は否決され、</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TR</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として再提案するために作業中。当</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TR</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で使用しているデータ要素を</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ISO7372</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Trade Data Element Directory</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）と整合化するようにとのコメントがなされた。</a:t>
            </a:r>
            <a:endPar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endParaRPr>
          </a:p>
          <a:p>
            <a:pPr marL="342900" lvl="0" indent="-342900" algn="just">
              <a:buFont typeface="Wingdings" panose="05000000000000000000" pitchFamily="2" charset="2"/>
              <a:buChar char=""/>
            </a:pPr>
            <a:endPar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endParaRPr>
          </a:p>
          <a:p>
            <a:pPr marL="342900" lvl="0" indent="-342900" algn="just">
              <a:buFont typeface="Wingdings" panose="05000000000000000000" pitchFamily="2" charset="2"/>
              <a:buChar char=""/>
            </a:pP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ISO/PWI20195:Technical requirements for blockchain implementation in industrial internet</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及び</a:t>
            </a:r>
            <a:r>
              <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ISO/PWI TR20194: Digital Trade – Basic concepts and key initiatives</a:t>
            </a:r>
            <a:r>
              <a:rPr lang="ja-JP" altLang="en-US"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rPr>
              <a:t>は特に進展なし。</a:t>
            </a:r>
            <a:endPar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endParaRPr>
          </a:p>
          <a:p>
            <a:pPr marL="342900" lvl="0" indent="-342900" algn="just">
              <a:buFont typeface="Wingdings" panose="05000000000000000000" pitchFamily="2" charset="2"/>
              <a:buChar char=""/>
            </a:pPr>
            <a:endParaRPr lang="en-US" altLang="ja-JP" sz="2400" kern="100" dirty="0">
              <a:latin typeface="游ゴシック" panose="020B0400000000000000" pitchFamily="50" charset="-128"/>
              <a:ea typeface="游ゴシック" panose="020B0400000000000000" pitchFamily="50" charset="-128"/>
              <a:cs typeface="Times New Roman" panose="02020603050405020304" pitchFamily="18" charset="0"/>
              <a:sym typeface="Wingdings" panose="05000000000000000000" pitchFamily="2" charset="2"/>
            </a:endParaRPr>
          </a:p>
        </p:txBody>
      </p:sp>
      <p:sp>
        <p:nvSpPr>
          <p:cNvPr id="2" name="テキスト ボックス 1">
            <a:extLst>
              <a:ext uri="{FF2B5EF4-FFF2-40B4-BE49-F238E27FC236}">
                <a16:creationId xmlns:a16="http://schemas.microsoft.com/office/drawing/2014/main" id="{0061A0C4-DC01-2CEE-42DB-0856B093993C}"/>
              </a:ext>
            </a:extLst>
          </p:cNvPr>
          <p:cNvSpPr txBox="1"/>
          <p:nvPr/>
        </p:nvSpPr>
        <p:spPr>
          <a:xfrm>
            <a:off x="9174480" y="6045453"/>
            <a:ext cx="2710613" cy="646331"/>
          </a:xfrm>
          <a:prstGeom prst="rect">
            <a:avLst/>
          </a:prstGeom>
          <a:noFill/>
        </p:spPr>
        <p:txBody>
          <a:bodyPr wrap="square" rtlCol="0">
            <a:spAutoFit/>
          </a:bodyPr>
          <a:lstStyle/>
          <a:p>
            <a:r>
              <a:rPr kumimoji="1" lang="ja-JP" altLang="en-US" dirty="0"/>
              <a:t>（注）</a:t>
            </a:r>
            <a:endParaRPr kumimoji="1" lang="en-US" altLang="ja-JP" dirty="0"/>
          </a:p>
          <a:p>
            <a:r>
              <a:rPr kumimoji="1" lang="en-US" altLang="ja-JP" dirty="0"/>
              <a:t>TR: Technical Report</a:t>
            </a:r>
            <a:endParaRPr kumimoji="1" lang="ja-JP" altLang="en-US" dirty="0"/>
          </a:p>
        </p:txBody>
      </p:sp>
    </p:spTree>
    <p:extLst>
      <p:ext uri="{BB962C8B-B14F-4D97-AF65-F5344CB8AC3E}">
        <p14:creationId xmlns:p14="http://schemas.microsoft.com/office/powerpoint/2010/main" val="54834576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F7249BEA-C3F8-2F93-41FB-97A5CD693AA4}"/>
              </a:ext>
            </a:extLst>
          </p:cNvPr>
          <p:cNvSpPr txBox="1"/>
          <p:nvPr/>
        </p:nvSpPr>
        <p:spPr>
          <a:xfrm>
            <a:off x="345440" y="281950"/>
            <a:ext cx="6096000" cy="523220"/>
          </a:xfrm>
          <a:prstGeom prst="rect">
            <a:avLst/>
          </a:prstGeom>
          <a:noFill/>
        </p:spPr>
        <p:txBody>
          <a:bodyPr wrap="square">
            <a:spAutoFit/>
          </a:bodyPr>
          <a:lstStyle/>
          <a:p>
            <a:pPr lvl="0" algn="just"/>
            <a:r>
              <a:rPr lang="en-US" altLang="ja-JP" sz="2800" kern="100" dirty="0">
                <a:effectLst/>
                <a:highlight>
                  <a:srgbClr val="FFFF00"/>
                </a:highlight>
                <a:latin typeface="游明朝" panose="02020400000000000000" pitchFamily="18" charset="-128"/>
                <a:ea typeface="游明朝" panose="02020400000000000000" pitchFamily="18" charset="-128"/>
                <a:cs typeface="Times New Roman" panose="02020603050405020304" pitchFamily="18" charset="0"/>
              </a:rPr>
              <a:t>WG7: Digital Business (2)</a:t>
            </a:r>
            <a:r>
              <a:rPr lang="ja-JP" altLang="en-US" sz="2800" kern="100" dirty="0">
                <a:highlight>
                  <a:srgbClr val="FFFF00"/>
                </a:highlight>
                <a:latin typeface="游明朝" panose="02020400000000000000" pitchFamily="18" charset="-128"/>
                <a:ea typeface="游明朝" panose="02020400000000000000" pitchFamily="18" charset="-128"/>
                <a:cs typeface="Times New Roman" panose="02020603050405020304" pitchFamily="18" charset="0"/>
              </a:rPr>
              <a:t> </a:t>
            </a:r>
            <a:endParaRPr lang="ja-JP" altLang="ja-JP" sz="2800" kern="100" dirty="0">
              <a:effectLst/>
              <a:highlight>
                <a:srgbClr val="FFFF00"/>
              </a:highlight>
              <a:latin typeface="游明朝" panose="02020400000000000000" pitchFamily="18" charset="-128"/>
              <a:ea typeface="游明朝" panose="02020400000000000000" pitchFamily="18" charset="-128"/>
              <a:cs typeface="Times New Roman" panose="02020603050405020304" pitchFamily="18" charset="0"/>
            </a:endParaRPr>
          </a:p>
        </p:txBody>
      </p:sp>
      <p:sp>
        <p:nvSpPr>
          <p:cNvPr id="5" name="テキスト ボックス 4">
            <a:extLst>
              <a:ext uri="{FF2B5EF4-FFF2-40B4-BE49-F238E27FC236}">
                <a16:creationId xmlns:a16="http://schemas.microsoft.com/office/drawing/2014/main" id="{DD8061FD-F628-86FA-70DB-DAA07AADC849}"/>
              </a:ext>
            </a:extLst>
          </p:cNvPr>
          <p:cNvSpPr txBox="1"/>
          <p:nvPr/>
        </p:nvSpPr>
        <p:spPr>
          <a:xfrm>
            <a:off x="477520" y="1198880"/>
            <a:ext cx="10993120" cy="5632311"/>
          </a:xfrm>
          <a:prstGeom prst="rect">
            <a:avLst/>
          </a:prstGeom>
          <a:noFill/>
        </p:spPr>
        <p:txBody>
          <a:bodyPr wrap="square" rtlCol="0">
            <a:spAutoFit/>
          </a:bodyPr>
          <a:lstStyle/>
          <a:p>
            <a:pPr marL="342900" lvl="0" indent="-342900" algn="just">
              <a:buFont typeface="Wingdings" panose="05000000000000000000" pitchFamily="2" charset="2"/>
              <a:buChar char=""/>
            </a:pPr>
            <a:r>
              <a:rPr lang="en-US" altLang="ja-JP" sz="2400" kern="100" dirty="0">
                <a:ea typeface="游明朝" panose="02020400000000000000" pitchFamily="18" charset="-128"/>
                <a:cs typeface="Times New Roman" panose="02020603050405020304" pitchFamily="18" charset="0"/>
              </a:rPr>
              <a:t>ISO20191 Carbon data interoperability</a:t>
            </a:r>
          </a:p>
          <a:p>
            <a:pPr lvl="0" algn="just"/>
            <a:r>
              <a:rPr lang="en-US" altLang="ja-JP" sz="2400" kern="100" dirty="0">
                <a:ea typeface="游明朝" panose="02020400000000000000" pitchFamily="18" charset="-128"/>
                <a:cs typeface="Times New Roman" panose="02020603050405020304" pitchFamily="18" charset="0"/>
              </a:rPr>
              <a:t>	</a:t>
            </a:r>
            <a:r>
              <a:rPr lang="en-US" altLang="ja-JP" sz="2400" kern="100" dirty="0">
                <a:ea typeface="游明朝" panose="02020400000000000000" pitchFamily="18" charset="-128"/>
                <a:cs typeface="Times New Roman" panose="02020603050405020304" pitchFamily="18" charset="0"/>
                <a:sym typeface="Wingdings" panose="05000000000000000000" pitchFamily="2" charset="2"/>
              </a:rPr>
              <a:t>PWI</a:t>
            </a:r>
            <a:r>
              <a:rPr lang="ja-JP" altLang="en-US" sz="2400" kern="100" dirty="0">
                <a:ea typeface="游明朝" panose="02020400000000000000" pitchFamily="18" charset="-128"/>
                <a:cs typeface="Times New Roman" panose="02020603050405020304" pitchFamily="18" charset="0"/>
                <a:sym typeface="Wingdings" panose="05000000000000000000" pitchFamily="2" charset="2"/>
              </a:rPr>
              <a:t>作業遅れ：</a:t>
            </a:r>
            <a:r>
              <a:rPr lang="en-US" altLang="ja-JP" sz="2400" kern="100" dirty="0">
                <a:ea typeface="游明朝" panose="02020400000000000000" pitchFamily="18" charset="-128"/>
                <a:cs typeface="Times New Roman" panose="02020603050405020304" pitchFamily="18" charset="0"/>
                <a:sym typeface="Wingdings" panose="05000000000000000000" pitchFamily="2" charset="2"/>
              </a:rPr>
              <a:t>DPP</a:t>
            </a:r>
            <a:r>
              <a:rPr lang="ja-JP" altLang="en-US" sz="2400" kern="100" dirty="0">
                <a:ea typeface="游明朝" panose="02020400000000000000" pitchFamily="18" charset="-128"/>
                <a:cs typeface="Times New Roman" panose="02020603050405020304" pitchFamily="18" charset="0"/>
                <a:sym typeface="Wingdings" panose="05000000000000000000" pitchFamily="2" charset="2"/>
              </a:rPr>
              <a:t>プロジェクトや製品リスク管理プロジェクト等　</a:t>
            </a:r>
            <a:endParaRPr lang="en-US" altLang="ja-JP" sz="2400" kern="100" dirty="0">
              <a:ea typeface="游明朝" panose="02020400000000000000" pitchFamily="18" charset="-128"/>
              <a:cs typeface="Times New Roman" panose="02020603050405020304" pitchFamily="18" charset="0"/>
              <a:sym typeface="Wingdings" panose="05000000000000000000" pitchFamily="2" charset="2"/>
            </a:endParaRPr>
          </a:p>
          <a:p>
            <a:pPr lvl="0" algn="just"/>
            <a:r>
              <a:rPr lang="ja-JP" altLang="en-US" sz="2400" kern="100" dirty="0">
                <a:ea typeface="游明朝" panose="02020400000000000000" pitchFamily="18" charset="-128"/>
                <a:cs typeface="Times New Roman" panose="02020603050405020304" pitchFamily="18" charset="0"/>
                <a:sym typeface="Wingdings" panose="05000000000000000000" pitchFamily="2" charset="2"/>
              </a:rPr>
              <a:t>　　　　</a:t>
            </a:r>
            <a:r>
              <a:rPr lang="en-US" altLang="ja-JP" sz="2400" kern="100" dirty="0">
                <a:ea typeface="游明朝" panose="02020400000000000000" pitchFamily="18" charset="-128"/>
                <a:cs typeface="Times New Roman" panose="02020603050405020304" pitchFamily="18" charset="0"/>
                <a:sym typeface="Wingdings" panose="05000000000000000000" pitchFamily="2" charset="2"/>
              </a:rPr>
              <a:t>GX</a:t>
            </a:r>
            <a:r>
              <a:rPr lang="ja-JP" altLang="en-US" sz="2400" kern="100" dirty="0">
                <a:ea typeface="游明朝" panose="02020400000000000000" pitchFamily="18" charset="-128"/>
                <a:cs typeface="Times New Roman" panose="02020603050405020304" pitchFamily="18" charset="0"/>
                <a:sym typeface="Wingdings" panose="05000000000000000000" pitchFamily="2" charset="2"/>
              </a:rPr>
              <a:t>関連プロジェクトとの兼ね合いを考慮</a:t>
            </a:r>
            <a:r>
              <a:rPr lang="en-US" altLang="ja-JP" sz="2400" kern="100" dirty="0">
                <a:ea typeface="游明朝" panose="02020400000000000000" pitchFamily="18" charset="-128"/>
                <a:cs typeface="Times New Roman" panose="02020603050405020304" pitchFamily="18" charset="0"/>
              </a:rPr>
              <a:t> </a:t>
            </a:r>
          </a:p>
          <a:p>
            <a:endParaRPr kumimoji="1" lang="en-US" altLang="ja-JP" sz="2400" dirty="0"/>
          </a:p>
          <a:p>
            <a:pPr marL="342900" indent="-342900">
              <a:buFont typeface="Wingdings" panose="05000000000000000000" pitchFamily="2" charset="2"/>
              <a:buChar char="Ø"/>
            </a:pPr>
            <a:r>
              <a:rPr lang="en-US" altLang="ja-JP" sz="2400" dirty="0"/>
              <a:t>PWI26087: Processes and data in carbon market monitoring reporting verification (MRV) - Data quality assessment</a:t>
            </a:r>
            <a:r>
              <a:rPr lang="ja-JP" altLang="en-US" sz="2400" dirty="0"/>
              <a:t>の提案説明が行われ、</a:t>
            </a:r>
            <a:r>
              <a:rPr lang="en-US" altLang="ja-JP" sz="2400" dirty="0"/>
              <a:t>NP</a:t>
            </a:r>
            <a:r>
              <a:rPr lang="ja-JP" altLang="en-US" sz="2400" dirty="0"/>
              <a:t>投票を行うことになった。</a:t>
            </a:r>
            <a:endParaRPr lang="en-US" altLang="ja-JP" sz="2400" dirty="0"/>
          </a:p>
          <a:p>
            <a:pPr marL="342900" indent="-342900">
              <a:buFont typeface="Wingdings" panose="05000000000000000000" pitchFamily="2" charset="2"/>
              <a:buChar char="Ø"/>
            </a:pPr>
            <a:endParaRPr lang="en-US" altLang="ja-JP" sz="2400" dirty="0"/>
          </a:p>
          <a:p>
            <a:pPr marL="342900" indent="-342900">
              <a:buFont typeface="Wingdings" panose="05000000000000000000" pitchFamily="2" charset="2"/>
              <a:buChar char="Ø"/>
            </a:pPr>
            <a:r>
              <a:rPr lang="ja-JP" altLang="en-US" sz="2400" dirty="0"/>
              <a:t>新たに</a:t>
            </a:r>
            <a:r>
              <a:rPr lang="en-US" altLang="ja-JP" sz="2400" dirty="0"/>
              <a:t>Application of Data Exchange for Commercial off-the-shelf (COTS) Components</a:t>
            </a:r>
            <a:r>
              <a:rPr lang="ja-JP" altLang="en-US" sz="2400" dirty="0"/>
              <a:t>の提案が行われ、新プロジェクト（</a:t>
            </a:r>
            <a:r>
              <a:rPr lang="en-US" altLang="ja-JP" sz="2400" dirty="0"/>
              <a:t>PWI</a:t>
            </a:r>
            <a:r>
              <a:rPr lang="ja-JP" altLang="en-US" sz="2400" dirty="0"/>
              <a:t>）として登録することとなった。</a:t>
            </a:r>
            <a:endParaRPr lang="en-US" altLang="ja-JP" sz="2400" dirty="0"/>
          </a:p>
          <a:p>
            <a:pPr marL="342900" indent="-342900">
              <a:buFont typeface="Wingdings" panose="05000000000000000000" pitchFamily="2" charset="2"/>
              <a:buChar char="Ø"/>
            </a:pPr>
            <a:endParaRPr kumimoji="1" lang="en-US" altLang="ja-JP" sz="2400" dirty="0"/>
          </a:p>
          <a:p>
            <a:pPr marL="342900" indent="-342900">
              <a:buFont typeface="Wingdings" panose="05000000000000000000" pitchFamily="2" charset="2"/>
              <a:buChar char="Ø"/>
            </a:pPr>
            <a:r>
              <a:rPr lang="en-US" altLang="ja-JP" sz="2400" dirty="0"/>
              <a:t>ISO22132: Bar code usage in trade document</a:t>
            </a:r>
            <a:r>
              <a:rPr lang="ja-JP" altLang="en-US" sz="2400" dirty="0"/>
              <a:t>は現在</a:t>
            </a:r>
            <a:r>
              <a:rPr lang="en-US" altLang="ja-JP" sz="2400" dirty="0"/>
              <a:t>CD</a:t>
            </a:r>
            <a:r>
              <a:rPr lang="ja-JP" altLang="en-US" sz="2400" dirty="0"/>
              <a:t>投票中である（</a:t>
            </a:r>
            <a:r>
              <a:rPr lang="en-US" altLang="ja-JP" sz="2400" dirty="0"/>
              <a:t>11</a:t>
            </a:r>
            <a:r>
              <a:rPr lang="ja-JP" altLang="en-US" sz="2400" dirty="0"/>
              <a:t>月</a:t>
            </a:r>
            <a:r>
              <a:rPr lang="en-US" altLang="ja-JP" sz="2400" dirty="0"/>
              <a:t>15</a:t>
            </a:r>
            <a:r>
              <a:rPr lang="ja-JP" altLang="en-US" sz="2400" dirty="0"/>
              <a:t>日〆）。</a:t>
            </a:r>
            <a:endParaRPr kumimoji="1" lang="en-US" altLang="ja-JP" sz="2400" dirty="0"/>
          </a:p>
          <a:p>
            <a:endParaRPr kumimoji="1" lang="ja-JP" altLang="en-US" sz="2400" dirty="0"/>
          </a:p>
        </p:txBody>
      </p:sp>
    </p:spTree>
    <p:extLst>
      <p:ext uri="{BB962C8B-B14F-4D97-AF65-F5344CB8AC3E}">
        <p14:creationId xmlns:p14="http://schemas.microsoft.com/office/powerpoint/2010/main" val="15191244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964AD339-B064-72B2-1803-6473F1980025}"/>
              </a:ext>
            </a:extLst>
          </p:cNvPr>
          <p:cNvSpPr txBox="1"/>
          <p:nvPr/>
        </p:nvSpPr>
        <p:spPr>
          <a:xfrm>
            <a:off x="4215441" y="2078967"/>
            <a:ext cx="2521789" cy="707886"/>
          </a:xfrm>
          <a:prstGeom prst="rect">
            <a:avLst/>
          </a:prstGeom>
          <a:noFill/>
        </p:spPr>
        <p:txBody>
          <a:bodyPr wrap="square" rtlCol="0">
            <a:spAutoFit/>
          </a:bodyPr>
          <a:lstStyle/>
          <a:p>
            <a:pPr algn="ctr"/>
            <a:r>
              <a:rPr lang="en-US" altLang="ja-JP" sz="4000" b="1" dirty="0">
                <a:highlight>
                  <a:srgbClr val="FFFF00"/>
                </a:highlight>
              </a:rPr>
              <a:t>Member</a:t>
            </a:r>
            <a:r>
              <a:rPr kumimoji="1" lang="en-US" altLang="ja-JP" sz="4000" b="1" dirty="0">
                <a:highlight>
                  <a:srgbClr val="FFFF00"/>
                </a:highlight>
              </a:rPr>
              <a:t>s</a:t>
            </a:r>
            <a:endParaRPr kumimoji="1" lang="ja-JP" altLang="en-US" sz="4000" b="1" dirty="0">
              <a:highlight>
                <a:srgbClr val="FFFF00"/>
              </a:highlight>
            </a:endParaRPr>
          </a:p>
        </p:txBody>
      </p:sp>
    </p:spTree>
    <p:extLst>
      <p:ext uri="{BB962C8B-B14F-4D97-AF65-F5344CB8AC3E}">
        <p14:creationId xmlns:p14="http://schemas.microsoft.com/office/powerpoint/2010/main" val="318394523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6DE28544-5F6F-0B78-221F-3A40D19F3CC2}"/>
              </a:ext>
            </a:extLst>
          </p:cNvPr>
          <p:cNvSpPr txBox="1"/>
          <p:nvPr/>
        </p:nvSpPr>
        <p:spPr>
          <a:xfrm>
            <a:off x="345439" y="281950"/>
            <a:ext cx="11403537" cy="954107"/>
          </a:xfrm>
          <a:prstGeom prst="rect">
            <a:avLst/>
          </a:prstGeom>
          <a:noFill/>
        </p:spPr>
        <p:txBody>
          <a:bodyPr wrap="square">
            <a:spAutoFit/>
          </a:bodyPr>
          <a:lstStyle/>
          <a:p>
            <a:pPr lvl="0" algn="just"/>
            <a:r>
              <a:rPr lang="en-US" altLang="ja-JP" sz="2800" kern="100" dirty="0">
                <a:effectLst/>
                <a:highlight>
                  <a:srgbClr val="FFFF00"/>
                </a:highlight>
                <a:latin typeface="游明朝" panose="02020400000000000000" pitchFamily="18" charset="-128"/>
                <a:ea typeface="游明朝" panose="02020400000000000000" pitchFamily="18" charset="-128"/>
                <a:cs typeface="Times New Roman" panose="02020603050405020304" pitchFamily="18" charset="0"/>
              </a:rPr>
              <a:t>JWG9:ISO/UNECE joint working group for information exchange of supply chain aligned to UN/CEFACT semantics(1) </a:t>
            </a:r>
            <a:endParaRPr lang="ja-JP" altLang="ja-JP" sz="2800" kern="100" dirty="0">
              <a:effectLst/>
              <a:highlight>
                <a:srgbClr val="FFFF00"/>
              </a:highlight>
              <a:latin typeface="游明朝" panose="02020400000000000000" pitchFamily="18" charset="-128"/>
              <a:ea typeface="游明朝" panose="02020400000000000000" pitchFamily="18" charset="-128"/>
              <a:cs typeface="Times New Roman" panose="02020603050405020304" pitchFamily="18" charset="0"/>
            </a:endParaRPr>
          </a:p>
        </p:txBody>
      </p:sp>
      <p:sp>
        <p:nvSpPr>
          <p:cNvPr id="3" name="テキスト ボックス 2">
            <a:extLst>
              <a:ext uri="{FF2B5EF4-FFF2-40B4-BE49-F238E27FC236}">
                <a16:creationId xmlns:a16="http://schemas.microsoft.com/office/drawing/2014/main" id="{35C5FEC0-BC6D-AD2E-93EF-2543A6FA4ACF}"/>
              </a:ext>
            </a:extLst>
          </p:cNvPr>
          <p:cNvSpPr txBox="1"/>
          <p:nvPr/>
        </p:nvSpPr>
        <p:spPr>
          <a:xfrm>
            <a:off x="396002" y="1469529"/>
            <a:ext cx="11302409" cy="4524315"/>
          </a:xfrm>
          <a:prstGeom prst="rect">
            <a:avLst/>
          </a:prstGeom>
          <a:noFill/>
        </p:spPr>
        <p:txBody>
          <a:bodyPr wrap="square" rtlCol="0">
            <a:spAutoFit/>
          </a:bodyPr>
          <a:lstStyle/>
          <a:p>
            <a:pPr marL="342900" indent="-342900">
              <a:buFont typeface="Wingdings" panose="05000000000000000000" pitchFamily="2" charset="2"/>
              <a:buChar char="Ø"/>
            </a:pPr>
            <a:r>
              <a:rPr lang="en-US" altLang="ja-JP" sz="2400" dirty="0">
                <a:effectLst/>
                <a:ea typeface="游明朝" panose="02020400000000000000" pitchFamily="18" charset="-128"/>
                <a:cs typeface="Times New Roman" panose="02020603050405020304" pitchFamily="18" charset="0"/>
              </a:rPr>
              <a:t>ISO20197-2 Buy-Ship-Pay Reference Data Model </a:t>
            </a:r>
            <a:r>
              <a:rPr kumimoji="1" lang="en-US" altLang="ja-JP" sz="2400" dirty="0">
                <a:ea typeface="游明朝" panose="02020400000000000000" pitchFamily="18" charset="-128"/>
              </a:rPr>
              <a:t>– Part 2: </a:t>
            </a:r>
            <a:r>
              <a:rPr lang="en-US" altLang="ja-JP" sz="2400" dirty="0">
                <a:effectLst/>
                <a:ea typeface="游明朝" panose="02020400000000000000" pitchFamily="18" charset="-128"/>
                <a:cs typeface="Times New Roman" panose="02020603050405020304" pitchFamily="18" charset="0"/>
              </a:rPr>
              <a:t>Core Components Business Document Assembly</a:t>
            </a:r>
            <a:r>
              <a:rPr lang="ja-JP" altLang="en-US" sz="2400" dirty="0">
                <a:ea typeface="游明朝" panose="02020400000000000000" pitchFamily="18" charset="-128"/>
                <a:cs typeface="Times New Roman" panose="02020603050405020304" pitchFamily="18" charset="0"/>
                <a:sym typeface="Wingdings" panose="05000000000000000000" pitchFamily="2" charset="2"/>
              </a:rPr>
              <a:t>は</a:t>
            </a:r>
            <a:r>
              <a:rPr lang="en-US" altLang="ja-JP" sz="2400" dirty="0">
                <a:effectLst/>
                <a:ea typeface="游明朝" panose="02020400000000000000" pitchFamily="18" charset="-128"/>
                <a:cs typeface="Times New Roman" panose="02020603050405020304" pitchFamily="18" charset="0"/>
                <a:sym typeface="Wingdings" panose="05000000000000000000" pitchFamily="2" charset="2"/>
              </a:rPr>
              <a:t>Fast track</a:t>
            </a:r>
            <a:r>
              <a:rPr lang="ja-JP" altLang="en-US" sz="2400" dirty="0">
                <a:effectLst/>
                <a:ea typeface="游明朝" panose="02020400000000000000" pitchFamily="18" charset="-128"/>
                <a:cs typeface="Times New Roman" panose="02020603050405020304" pitchFamily="18" charset="0"/>
                <a:sym typeface="Wingdings" panose="05000000000000000000" pitchFamily="2" charset="2"/>
              </a:rPr>
              <a:t>の要請中。</a:t>
            </a:r>
            <a:endParaRPr lang="en-US" altLang="ja-JP" sz="2400" dirty="0">
              <a:effectLst/>
              <a:ea typeface="游明朝" panose="02020400000000000000" pitchFamily="18" charset="-128"/>
              <a:cs typeface="Times New Roman" panose="02020603050405020304" pitchFamily="18" charset="0"/>
              <a:sym typeface="Wingdings" panose="05000000000000000000" pitchFamily="2" charset="2"/>
            </a:endParaRPr>
          </a:p>
          <a:p>
            <a:pPr marL="342900" indent="-342900">
              <a:buFont typeface="Wingdings" panose="05000000000000000000" pitchFamily="2" charset="2"/>
              <a:buChar char="Ø"/>
            </a:pPr>
            <a:endParaRPr lang="en-US" altLang="ja-JP" sz="2400" dirty="0">
              <a:effectLst/>
              <a:ea typeface="游明朝" panose="02020400000000000000" pitchFamily="18" charset="-128"/>
              <a:cs typeface="Times New Roman" panose="02020603050405020304" pitchFamily="18" charset="0"/>
            </a:endParaRPr>
          </a:p>
          <a:p>
            <a:pPr marL="342900" indent="-342900">
              <a:buFont typeface="Wingdings" panose="05000000000000000000" pitchFamily="2" charset="2"/>
              <a:buChar char="Ø"/>
            </a:pPr>
            <a:r>
              <a:rPr lang="en-US" altLang="ja-JP" sz="2400" dirty="0">
                <a:effectLst/>
                <a:cs typeface="Times New Roman" panose="02020603050405020304" pitchFamily="18" charset="0"/>
              </a:rPr>
              <a:t>ISO5909 Data Interchange and Business Processes of DLT-based electronic Bill of Lading</a:t>
            </a:r>
            <a:r>
              <a:rPr lang="ja-JP" altLang="en-US" sz="2400" dirty="0">
                <a:cs typeface="Times New Roman" panose="02020603050405020304" pitchFamily="18" charset="0"/>
                <a:sym typeface="Wingdings" panose="05000000000000000000" pitchFamily="2" charset="2"/>
              </a:rPr>
              <a:t>は</a:t>
            </a:r>
            <a:r>
              <a:rPr lang="ja-JP" altLang="en-US" sz="2400" dirty="0">
                <a:effectLst/>
                <a:cs typeface="Times New Roman" panose="02020603050405020304" pitchFamily="18" charset="0"/>
                <a:sym typeface="Wingdings" panose="05000000000000000000" pitchFamily="2" charset="2"/>
              </a:rPr>
              <a:t>国連</a:t>
            </a:r>
            <a:r>
              <a:rPr lang="en-US" altLang="ja-JP" sz="2400" dirty="0">
                <a:effectLst/>
                <a:cs typeface="Times New Roman" panose="02020603050405020304" pitchFamily="18" charset="0"/>
                <a:sym typeface="Wingdings" panose="05000000000000000000" pitchFamily="2" charset="2"/>
              </a:rPr>
              <a:t>CEFACT</a:t>
            </a:r>
            <a:r>
              <a:rPr lang="ja-JP" altLang="en-US" sz="2400" dirty="0">
                <a:effectLst/>
                <a:cs typeface="Times New Roman" panose="02020603050405020304" pitchFamily="18" charset="0"/>
                <a:sym typeface="Wingdings" panose="05000000000000000000" pitchFamily="2" charset="2"/>
              </a:rPr>
              <a:t>との整合化作業が完了し、</a:t>
            </a:r>
            <a:r>
              <a:rPr lang="en-US" altLang="ja-JP" sz="2400" dirty="0">
                <a:effectLst/>
                <a:cs typeface="Times New Roman" panose="02020603050405020304" pitchFamily="18" charset="0"/>
                <a:sym typeface="Wingdings" panose="05000000000000000000" pitchFamily="2" charset="2"/>
              </a:rPr>
              <a:t>FDIS</a:t>
            </a:r>
            <a:r>
              <a:rPr lang="ja-JP" altLang="en-US" sz="2400" dirty="0">
                <a:effectLst/>
                <a:cs typeface="Times New Roman" panose="02020603050405020304" pitchFamily="18" charset="0"/>
                <a:sym typeface="Wingdings" panose="05000000000000000000" pitchFamily="2" charset="2"/>
              </a:rPr>
              <a:t>投票の開始待ち。</a:t>
            </a:r>
            <a:endParaRPr lang="en-US" altLang="ja-JP" sz="2400" dirty="0">
              <a:effectLst/>
              <a:cs typeface="Times New Roman" panose="02020603050405020304" pitchFamily="18" charset="0"/>
              <a:sym typeface="Wingdings" panose="05000000000000000000" pitchFamily="2" charset="2"/>
            </a:endParaRPr>
          </a:p>
          <a:p>
            <a:pPr marL="342900" indent="-342900">
              <a:buFont typeface="Wingdings" panose="05000000000000000000" pitchFamily="2" charset="2"/>
              <a:buChar char="Ø"/>
            </a:pPr>
            <a:endParaRPr lang="en-US" altLang="ja-JP" sz="2400" dirty="0">
              <a:effectLst/>
              <a:cs typeface="Times New Roman" panose="02020603050405020304" pitchFamily="18" charset="0"/>
            </a:endParaRPr>
          </a:p>
          <a:p>
            <a:pPr marL="342900" indent="-342900">
              <a:buFont typeface="Wingdings" panose="05000000000000000000" pitchFamily="2" charset="2"/>
              <a:buChar char="Ø"/>
            </a:pPr>
            <a:r>
              <a:rPr lang="en-US" altLang="ja-JP" sz="2400" dirty="0">
                <a:effectLst/>
                <a:cs typeface="Times New Roman" panose="02020603050405020304" pitchFamily="18" charset="0"/>
              </a:rPr>
              <a:t>ISO7372: Trade data elements directory (TDED)</a:t>
            </a:r>
            <a:r>
              <a:rPr lang="ja-JP" altLang="en-US" sz="2400" dirty="0">
                <a:effectLst/>
                <a:cs typeface="Times New Roman" panose="02020603050405020304" pitchFamily="18" charset="0"/>
              </a:rPr>
              <a:t>の</a:t>
            </a:r>
            <a:r>
              <a:rPr lang="ja-JP" altLang="en-US" sz="2400" dirty="0">
                <a:effectLst/>
                <a:cs typeface="Times New Roman" panose="02020603050405020304" pitchFamily="18" charset="0"/>
                <a:sym typeface="Wingdings" panose="05000000000000000000" pitchFamily="2" charset="2"/>
              </a:rPr>
              <a:t>改訂作業が進行中であるが、</a:t>
            </a:r>
            <a:r>
              <a:rPr lang="en-US" altLang="ja-JP" sz="2400" dirty="0">
                <a:effectLst/>
                <a:cs typeface="Times New Roman" panose="02020603050405020304" pitchFamily="18" charset="0"/>
                <a:sym typeface="Wingdings" panose="05000000000000000000" pitchFamily="2" charset="2"/>
              </a:rPr>
              <a:t>ISO</a:t>
            </a:r>
            <a:r>
              <a:rPr lang="ja-JP" altLang="en-US" sz="2400" dirty="0">
                <a:effectLst/>
                <a:cs typeface="Times New Roman" panose="02020603050405020304" pitchFamily="18" charset="0"/>
                <a:sym typeface="Wingdings" panose="05000000000000000000" pitchFamily="2" charset="2"/>
              </a:rPr>
              <a:t>プロジェクトとしての期限が切れるため一端プロジェクトをキャンセルし、新たに</a:t>
            </a:r>
            <a:r>
              <a:rPr lang="en-US" altLang="ja-JP" sz="2400" dirty="0">
                <a:effectLst/>
                <a:cs typeface="Times New Roman" panose="02020603050405020304" pitchFamily="18" charset="0"/>
                <a:sym typeface="Wingdings" panose="05000000000000000000" pitchFamily="2" charset="2"/>
              </a:rPr>
              <a:t>3</a:t>
            </a:r>
            <a:r>
              <a:rPr lang="ja-JP" altLang="en-US" sz="2400" dirty="0">
                <a:effectLst/>
                <a:cs typeface="Times New Roman" panose="02020603050405020304" pitchFamily="18" charset="0"/>
                <a:sym typeface="Wingdings" panose="05000000000000000000" pitchFamily="2" charset="2"/>
              </a:rPr>
              <a:t>年間プロジェクトとして登録しなおすこととなった。</a:t>
            </a:r>
            <a:endParaRPr lang="en-US" altLang="ja-JP" sz="2400" dirty="0">
              <a:effectLst/>
              <a:cs typeface="Times New Roman" panose="02020603050405020304" pitchFamily="18" charset="0"/>
              <a:sym typeface="Wingdings" panose="05000000000000000000" pitchFamily="2" charset="2"/>
            </a:endParaRPr>
          </a:p>
          <a:p>
            <a:pPr marL="342900" indent="-342900">
              <a:buFont typeface="Wingdings" panose="05000000000000000000" pitchFamily="2" charset="2"/>
              <a:buChar char="Ø"/>
            </a:pPr>
            <a:endParaRPr lang="en-US" altLang="ja-JP" sz="2400" dirty="0">
              <a:effectLst/>
              <a:cs typeface="Times New Roman" panose="02020603050405020304" pitchFamily="18" charset="0"/>
            </a:endParaRPr>
          </a:p>
          <a:p>
            <a:pPr marL="342900" indent="-342900">
              <a:buFont typeface="Wingdings" panose="05000000000000000000" pitchFamily="2" charset="2"/>
              <a:buChar char="Ø"/>
            </a:pPr>
            <a:r>
              <a:rPr lang="en-US" altLang="ja-JP" sz="2400" dirty="0">
                <a:ea typeface="游明朝" panose="02020400000000000000" pitchFamily="18" charset="-128"/>
                <a:cs typeface="Times New Roman" panose="02020603050405020304" pitchFamily="18" charset="0"/>
              </a:rPr>
              <a:t>ISO16356 Data and process of edible agricultural products based on blockchain and DLT application</a:t>
            </a:r>
            <a:r>
              <a:rPr lang="ja-JP" altLang="en-US" sz="2400" dirty="0">
                <a:ea typeface="游明朝" panose="02020400000000000000" pitchFamily="18" charset="-128"/>
                <a:cs typeface="Times New Roman" panose="02020603050405020304" pitchFamily="18" charset="0"/>
                <a:sym typeface="Wingdings" panose="05000000000000000000" pitchFamily="2" charset="2"/>
              </a:rPr>
              <a:t>は</a:t>
            </a:r>
            <a:r>
              <a:rPr lang="en-US" altLang="ja-JP" sz="2400" dirty="0">
                <a:ea typeface="游明朝" panose="02020400000000000000" pitchFamily="18" charset="-128"/>
                <a:cs typeface="Times New Roman" panose="02020603050405020304" pitchFamily="18" charset="0"/>
                <a:sym typeface="Wingdings" panose="05000000000000000000" pitchFamily="2" charset="2"/>
              </a:rPr>
              <a:t>NP</a:t>
            </a:r>
            <a:r>
              <a:rPr lang="ja-JP" altLang="en-US" sz="2400" dirty="0">
                <a:ea typeface="游明朝" panose="02020400000000000000" pitchFamily="18" charset="-128"/>
                <a:cs typeface="Times New Roman" panose="02020603050405020304" pitchFamily="18" charset="0"/>
                <a:sym typeface="Wingdings" panose="05000000000000000000" pitchFamily="2" charset="2"/>
              </a:rPr>
              <a:t>投票中（</a:t>
            </a:r>
            <a:r>
              <a:rPr lang="en-US" altLang="ja-JP" sz="2400" dirty="0">
                <a:ea typeface="游明朝" panose="02020400000000000000" pitchFamily="18" charset="-128"/>
                <a:cs typeface="Times New Roman" panose="02020603050405020304" pitchFamily="18" charset="0"/>
                <a:sym typeface="Wingdings" panose="05000000000000000000" pitchFamily="2" charset="2"/>
              </a:rPr>
              <a:t>12</a:t>
            </a:r>
            <a:r>
              <a:rPr lang="ja-JP" altLang="en-US" sz="2400" dirty="0">
                <a:ea typeface="游明朝" panose="02020400000000000000" pitchFamily="18" charset="-128"/>
                <a:cs typeface="Times New Roman" panose="02020603050405020304" pitchFamily="18" charset="0"/>
                <a:sym typeface="Wingdings" panose="05000000000000000000" pitchFamily="2" charset="2"/>
              </a:rPr>
              <a:t>月</a:t>
            </a:r>
            <a:r>
              <a:rPr lang="en-US" altLang="ja-JP" sz="2400" dirty="0">
                <a:ea typeface="游明朝" panose="02020400000000000000" pitchFamily="18" charset="-128"/>
                <a:cs typeface="Times New Roman" panose="02020603050405020304" pitchFamily="18" charset="0"/>
                <a:sym typeface="Wingdings" panose="05000000000000000000" pitchFamily="2" charset="2"/>
              </a:rPr>
              <a:t>9</a:t>
            </a:r>
            <a:r>
              <a:rPr lang="ja-JP" altLang="en-US" sz="2400" dirty="0">
                <a:ea typeface="游明朝" panose="02020400000000000000" pitchFamily="18" charset="-128"/>
                <a:cs typeface="Times New Roman" panose="02020603050405020304" pitchFamily="18" charset="0"/>
                <a:sym typeface="Wingdings" panose="05000000000000000000" pitchFamily="2" charset="2"/>
              </a:rPr>
              <a:t>日〆）。</a:t>
            </a:r>
            <a:endParaRPr lang="en-US" altLang="ja-JP" sz="2400" dirty="0">
              <a:ea typeface="游明朝" panose="02020400000000000000" pitchFamily="18" charset="-128"/>
              <a:cs typeface="Times New Roman" panose="02020603050405020304" pitchFamily="18" charset="0"/>
              <a:sym typeface="Wingdings" panose="05000000000000000000" pitchFamily="2" charset="2"/>
            </a:endParaRPr>
          </a:p>
        </p:txBody>
      </p:sp>
    </p:spTree>
    <p:extLst>
      <p:ext uri="{BB962C8B-B14F-4D97-AF65-F5344CB8AC3E}">
        <p14:creationId xmlns:p14="http://schemas.microsoft.com/office/powerpoint/2010/main" val="193997561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2A007E71-B1CA-B510-9F02-55D8AB811D8C}"/>
              </a:ext>
            </a:extLst>
          </p:cNvPr>
          <p:cNvSpPr txBox="1"/>
          <p:nvPr/>
        </p:nvSpPr>
        <p:spPr>
          <a:xfrm>
            <a:off x="345439" y="281950"/>
            <a:ext cx="11403537" cy="954107"/>
          </a:xfrm>
          <a:prstGeom prst="rect">
            <a:avLst/>
          </a:prstGeom>
          <a:noFill/>
        </p:spPr>
        <p:txBody>
          <a:bodyPr wrap="square">
            <a:spAutoFit/>
          </a:bodyPr>
          <a:lstStyle/>
          <a:p>
            <a:pPr lvl="0" algn="just"/>
            <a:r>
              <a:rPr lang="en-US" altLang="ja-JP" sz="2800" kern="100" dirty="0">
                <a:effectLst/>
                <a:highlight>
                  <a:srgbClr val="FFFF00"/>
                </a:highlight>
                <a:latin typeface="游明朝" panose="02020400000000000000" pitchFamily="18" charset="-128"/>
                <a:ea typeface="游明朝" panose="02020400000000000000" pitchFamily="18" charset="-128"/>
                <a:cs typeface="Times New Roman" panose="02020603050405020304" pitchFamily="18" charset="0"/>
              </a:rPr>
              <a:t>JWG9:ISO/UNECE joint working group for information exchange of supply chain aligned to UN/CEFACT semantics(2) </a:t>
            </a:r>
            <a:endParaRPr lang="ja-JP" altLang="ja-JP" sz="2800" kern="100" dirty="0">
              <a:effectLst/>
              <a:highlight>
                <a:srgbClr val="FFFF00"/>
              </a:highlight>
              <a:latin typeface="游明朝" panose="02020400000000000000" pitchFamily="18" charset="-128"/>
              <a:ea typeface="游明朝" panose="02020400000000000000" pitchFamily="18" charset="-128"/>
              <a:cs typeface="Times New Roman" panose="02020603050405020304" pitchFamily="18" charset="0"/>
            </a:endParaRPr>
          </a:p>
        </p:txBody>
      </p:sp>
      <p:sp>
        <p:nvSpPr>
          <p:cNvPr id="4" name="テキスト ボックス 3">
            <a:extLst>
              <a:ext uri="{FF2B5EF4-FFF2-40B4-BE49-F238E27FC236}">
                <a16:creationId xmlns:a16="http://schemas.microsoft.com/office/drawing/2014/main" id="{3D228E5F-B53D-FF67-3973-05F134AE2B6F}"/>
              </a:ext>
            </a:extLst>
          </p:cNvPr>
          <p:cNvSpPr txBox="1"/>
          <p:nvPr/>
        </p:nvSpPr>
        <p:spPr>
          <a:xfrm>
            <a:off x="562154" y="1388853"/>
            <a:ext cx="11067691" cy="5632311"/>
          </a:xfrm>
          <a:prstGeom prst="rect">
            <a:avLst/>
          </a:prstGeom>
          <a:noFill/>
        </p:spPr>
        <p:txBody>
          <a:bodyPr wrap="square" rtlCol="0">
            <a:spAutoFit/>
          </a:bodyPr>
          <a:lstStyle/>
          <a:p>
            <a:pPr marL="342900" indent="-342900">
              <a:buFont typeface="Wingdings" panose="05000000000000000000" pitchFamily="2" charset="2"/>
              <a:buChar char="Ø"/>
            </a:pPr>
            <a:r>
              <a:rPr lang="en-US" altLang="ja-JP" sz="2400" dirty="0">
                <a:ea typeface="游明朝" panose="02020400000000000000" pitchFamily="18" charset="-128"/>
                <a:cs typeface="Times New Roman" panose="02020603050405020304" pitchFamily="18" charset="0"/>
              </a:rPr>
              <a:t>ISO25534-1 Digital</a:t>
            </a:r>
            <a:r>
              <a:rPr lang="ja-JP" altLang="en-US" sz="2400" dirty="0">
                <a:ea typeface="游明朝" panose="02020400000000000000" pitchFamily="18" charset="-128"/>
                <a:cs typeface="Times New Roman" panose="02020603050405020304" pitchFamily="18" charset="0"/>
              </a:rPr>
              <a:t> </a:t>
            </a:r>
            <a:r>
              <a:rPr lang="en-US" altLang="ja-JP" sz="2400" dirty="0">
                <a:ea typeface="游明朝" panose="02020400000000000000" pitchFamily="18" charset="-128"/>
                <a:cs typeface="Times New Roman" panose="02020603050405020304" pitchFamily="18" charset="0"/>
              </a:rPr>
              <a:t>Product Passport - Part 1: Overview and fundamental principles</a:t>
            </a:r>
            <a:r>
              <a:rPr lang="ja-JP" altLang="en-US" sz="2400" dirty="0">
                <a:ea typeface="游明朝" panose="02020400000000000000" pitchFamily="18" charset="-128"/>
                <a:cs typeface="Times New Roman" panose="02020603050405020304" pitchFamily="18" charset="0"/>
                <a:sym typeface="Wingdings" panose="05000000000000000000" pitchFamily="2" charset="2"/>
              </a:rPr>
              <a:t>プロジェクトでは次の活動報告があった。</a:t>
            </a:r>
            <a:endParaRPr lang="en-US" altLang="ja-JP" sz="2400" dirty="0">
              <a:ea typeface="游明朝" panose="02020400000000000000" pitchFamily="18" charset="-128"/>
              <a:cs typeface="Times New Roman" panose="02020603050405020304" pitchFamily="18" charset="0"/>
              <a:sym typeface="Wingdings" panose="05000000000000000000" pitchFamily="2" charset="2"/>
            </a:endParaRPr>
          </a:p>
          <a:p>
            <a:endParaRPr lang="en-US" altLang="ja-JP" sz="2400" dirty="0">
              <a:ea typeface="游明朝" panose="02020400000000000000" pitchFamily="18" charset="-128"/>
              <a:cs typeface="Times New Roman" panose="02020603050405020304" pitchFamily="18" charset="0"/>
            </a:endParaRPr>
          </a:p>
          <a:p>
            <a:pPr marL="342900" indent="-342900">
              <a:buFont typeface="Arial" panose="020B0604020202020204" pitchFamily="34" charset="0"/>
              <a:buChar char="•"/>
            </a:pPr>
            <a:r>
              <a:rPr lang="en-US" altLang="ja-JP" sz="2400" dirty="0">
                <a:ea typeface="游明朝" panose="02020400000000000000" pitchFamily="18" charset="-128"/>
                <a:cs typeface="Times New Roman" panose="02020603050405020304" pitchFamily="18" charset="0"/>
              </a:rPr>
              <a:t>CEN/CENELEC</a:t>
            </a:r>
            <a:r>
              <a:rPr lang="ja-JP" altLang="en-US" sz="2400" dirty="0">
                <a:ea typeface="游明朝" panose="02020400000000000000" pitchFamily="18" charset="-128"/>
                <a:cs typeface="Times New Roman" panose="02020603050405020304" pitchFamily="18" charset="0"/>
              </a:rPr>
              <a:t>（欧州標準化委員会及び欧州電気標準化委員会）の</a:t>
            </a:r>
            <a:r>
              <a:rPr lang="en-US" altLang="ja-JP" sz="2400" dirty="0">
                <a:ea typeface="游明朝" panose="02020400000000000000" pitchFamily="18" charset="-128"/>
                <a:cs typeface="Times New Roman" panose="02020603050405020304" pitchFamily="18" charset="0"/>
              </a:rPr>
              <a:t>JTC24</a:t>
            </a:r>
            <a:r>
              <a:rPr lang="ja-JP" altLang="en-US" sz="2400" dirty="0">
                <a:ea typeface="游明朝" panose="02020400000000000000" pitchFamily="18" charset="-128"/>
                <a:cs typeface="Times New Roman" panose="02020603050405020304" pitchFamily="18" charset="0"/>
              </a:rPr>
              <a:t>は欧州における</a:t>
            </a:r>
            <a:r>
              <a:rPr lang="en-US" altLang="ja-JP" sz="2400" dirty="0">
                <a:ea typeface="游明朝" panose="02020400000000000000" pitchFamily="18" charset="-128"/>
                <a:cs typeface="Times New Roman" panose="02020603050405020304" pitchFamily="18" charset="0"/>
              </a:rPr>
              <a:t>DPP</a:t>
            </a:r>
            <a:r>
              <a:rPr lang="ja-JP" altLang="en-US" sz="2400" dirty="0">
                <a:ea typeface="游明朝" panose="02020400000000000000" pitchFamily="18" charset="-128"/>
                <a:cs typeface="Times New Roman" panose="02020603050405020304" pitchFamily="18" charset="0"/>
              </a:rPr>
              <a:t>システムのフレームワーク標準化を進めており、当該標準フレームワークの公開レビューが行われた。</a:t>
            </a:r>
            <a:r>
              <a:rPr lang="en-US" altLang="ja-JP" sz="2400" dirty="0">
                <a:ea typeface="游明朝" panose="02020400000000000000" pitchFamily="18" charset="-128"/>
                <a:cs typeface="Times New Roman" panose="02020603050405020304" pitchFamily="18" charset="0"/>
              </a:rPr>
              <a:t>TC154</a:t>
            </a:r>
            <a:r>
              <a:rPr lang="ja-JP" altLang="en-US" sz="2400" dirty="0">
                <a:ea typeface="游明朝" panose="02020400000000000000" pitchFamily="18" charset="-128"/>
                <a:cs typeface="Times New Roman" panose="02020603050405020304" pitchFamily="18" charset="0"/>
              </a:rPr>
              <a:t>は、</a:t>
            </a:r>
            <a:r>
              <a:rPr lang="en-US" altLang="ja-JP" sz="2400" dirty="0">
                <a:ea typeface="游明朝" panose="02020400000000000000" pitchFamily="18" charset="-128"/>
                <a:cs typeface="Times New Roman" panose="02020603050405020304" pitchFamily="18" charset="0"/>
              </a:rPr>
              <a:t>JTC24</a:t>
            </a:r>
            <a:r>
              <a:rPr lang="ja-JP" altLang="en-US" sz="2400" dirty="0">
                <a:ea typeface="游明朝" panose="02020400000000000000" pitchFamily="18" charset="-128"/>
                <a:cs typeface="Times New Roman" panose="02020603050405020304" pitchFamily="18" charset="0"/>
              </a:rPr>
              <a:t>のオブザーバーとしてコメントを提出している。</a:t>
            </a:r>
            <a:endParaRPr lang="en-US" altLang="ja-JP" sz="2400" dirty="0">
              <a:ea typeface="游明朝" panose="02020400000000000000" pitchFamily="18" charset="-128"/>
              <a:cs typeface="Times New Roman" panose="02020603050405020304" pitchFamily="18" charset="0"/>
            </a:endParaRPr>
          </a:p>
          <a:p>
            <a:endParaRPr lang="en-US" altLang="ja-JP" sz="2400" dirty="0">
              <a:solidFill>
                <a:srgbClr val="FF0000"/>
              </a:solidFill>
              <a:ea typeface="游明朝" panose="02020400000000000000" pitchFamily="18" charset="-128"/>
              <a:cs typeface="Times New Roman" panose="02020603050405020304" pitchFamily="18" charset="0"/>
            </a:endParaRPr>
          </a:p>
          <a:p>
            <a:pPr marL="342900" indent="-342900">
              <a:buFont typeface="Arial" panose="020B0604020202020204" pitchFamily="34" charset="0"/>
              <a:buChar char="•"/>
            </a:pPr>
            <a:r>
              <a:rPr lang="ja-JP" altLang="en-US" sz="2400" dirty="0">
                <a:ea typeface="游明朝" panose="02020400000000000000" pitchFamily="18" charset="-128"/>
                <a:cs typeface="Times New Roman" panose="02020603050405020304" pitchFamily="18" charset="0"/>
              </a:rPr>
              <a:t>ドイツの要請により、</a:t>
            </a:r>
            <a:r>
              <a:rPr lang="en-US" altLang="ja-JP" sz="2400" dirty="0">
                <a:ea typeface="游明朝" panose="02020400000000000000" pitchFamily="18" charset="-128"/>
                <a:cs typeface="Times New Roman" panose="02020603050405020304" pitchFamily="18" charset="0"/>
              </a:rPr>
              <a:t>DPP</a:t>
            </a:r>
            <a:r>
              <a:rPr lang="ja-JP" altLang="en-US" sz="2400" dirty="0">
                <a:ea typeface="游明朝" panose="02020400000000000000" pitchFamily="18" charset="-128"/>
                <a:cs typeface="Times New Roman" panose="02020603050405020304" pitchFamily="18" charset="0"/>
              </a:rPr>
              <a:t>標準化を担当する新たな</a:t>
            </a:r>
            <a:r>
              <a:rPr lang="en-US" altLang="ja-JP" sz="2400" dirty="0">
                <a:ea typeface="游明朝" panose="02020400000000000000" pitchFamily="18" charset="-128"/>
                <a:cs typeface="Times New Roman" panose="02020603050405020304" pitchFamily="18" charset="0"/>
              </a:rPr>
              <a:t>ISO/IEC</a:t>
            </a:r>
            <a:r>
              <a:rPr lang="ja-JP" altLang="en-US" sz="2400" dirty="0">
                <a:ea typeface="游明朝" panose="02020400000000000000" pitchFamily="18" charset="-128"/>
                <a:cs typeface="Times New Roman" panose="02020603050405020304" pitchFamily="18" charset="0"/>
              </a:rPr>
              <a:t>合同技術委員会（</a:t>
            </a:r>
            <a:r>
              <a:rPr lang="en-US" altLang="ja-JP" sz="2400" dirty="0">
                <a:ea typeface="游明朝" panose="02020400000000000000" pitchFamily="18" charset="-128"/>
                <a:cs typeface="Times New Roman" panose="02020603050405020304" pitchFamily="18" charset="0"/>
              </a:rPr>
              <a:t>JTC</a:t>
            </a:r>
            <a:r>
              <a:rPr lang="ja-JP" altLang="en-US" sz="2400" dirty="0">
                <a:ea typeface="游明朝" panose="02020400000000000000" pitchFamily="18" charset="-128"/>
                <a:cs typeface="Times New Roman" panose="02020603050405020304" pitchFamily="18" charset="0"/>
              </a:rPr>
              <a:t>）設置の提案があり、</a:t>
            </a:r>
            <a:r>
              <a:rPr lang="en-US" altLang="ja-JP" sz="2400" dirty="0">
                <a:ea typeface="游明朝" panose="02020400000000000000" pitchFamily="18" charset="-128"/>
                <a:cs typeface="Times New Roman" panose="02020603050405020304" pitchFamily="18" charset="0"/>
              </a:rPr>
              <a:t>ISO</a:t>
            </a:r>
            <a:r>
              <a:rPr lang="ja-JP" altLang="en-US" sz="2400" dirty="0">
                <a:ea typeface="游明朝" panose="02020400000000000000" pitchFamily="18" charset="-128"/>
                <a:cs typeface="Times New Roman" panose="02020603050405020304" pitchFamily="18" charset="0"/>
              </a:rPr>
              <a:t>の技術管理評議会（</a:t>
            </a:r>
            <a:r>
              <a:rPr lang="en-US" altLang="ja-JP" sz="2400" dirty="0">
                <a:ea typeface="游明朝" panose="02020400000000000000" pitchFamily="18" charset="-128"/>
                <a:cs typeface="Times New Roman" panose="02020603050405020304" pitchFamily="18" charset="0"/>
              </a:rPr>
              <a:t>TMB</a:t>
            </a:r>
            <a:r>
              <a:rPr lang="ja-JP" altLang="en-US" sz="2400" dirty="0">
                <a:ea typeface="游明朝" panose="02020400000000000000" pitchFamily="18" charset="-128"/>
                <a:cs typeface="Times New Roman" panose="02020603050405020304" pitchFamily="18" charset="0"/>
              </a:rPr>
              <a:t>）にて新</a:t>
            </a:r>
            <a:r>
              <a:rPr lang="en-US" altLang="ja-JP" sz="2400" dirty="0">
                <a:ea typeface="游明朝" panose="02020400000000000000" pitchFamily="18" charset="-128"/>
                <a:cs typeface="Times New Roman" panose="02020603050405020304" pitchFamily="18" charset="0"/>
              </a:rPr>
              <a:t>JTC</a:t>
            </a:r>
            <a:r>
              <a:rPr lang="ja-JP" altLang="en-US" sz="2400" dirty="0">
                <a:ea typeface="游明朝" panose="02020400000000000000" pitchFamily="18" charset="-128"/>
                <a:cs typeface="Times New Roman" panose="02020603050405020304" pitchFamily="18" charset="0"/>
              </a:rPr>
              <a:t>の設置が審議されて投票にかけられた。</a:t>
            </a:r>
            <a:endParaRPr lang="en-US" altLang="ja-JP" sz="2400" dirty="0">
              <a:ea typeface="游明朝" panose="02020400000000000000" pitchFamily="18" charset="-128"/>
              <a:cs typeface="Times New Roman" panose="02020603050405020304" pitchFamily="18" charset="0"/>
            </a:endParaRPr>
          </a:p>
          <a:p>
            <a:endParaRPr lang="en-US" altLang="ja-JP" sz="2400" dirty="0">
              <a:solidFill>
                <a:srgbClr val="FF0000"/>
              </a:solidFill>
              <a:ea typeface="游明朝" panose="02020400000000000000" pitchFamily="18" charset="-128"/>
              <a:cs typeface="Times New Roman" panose="02020603050405020304" pitchFamily="18" charset="0"/>
            </a:endParaRPr>
          </a:p>
          <a:p>
            <a:pPr marL="342900" indent="-342900">
              <a:buFont typeface="Arial" panose="020B0604020202020204" pitchFamily="34" charset="0"/>
              <a:buChar char="•"/>
            </a:pPr>
            <a:r>
              <a:rPr lang="en-US" altLang="ja-JP" sz="2400" dirty="0">
                <a:ea typeface="游明朝" panose="02020400000000000000" pitchFamily="18" charset="-128"/>
                <a:cs typeface="Times New Roman" panose="02020603050405020304" pitchFamily="18" charset="0"/>
              </a:rPr>
              <a:t>ISO25534-1 </a:t>
            </a:r>
            <a:r>
              <a:rPr lang="ja-JP" altLang="en-US" sz="2400" dirty="0">
                <a:ea typeface="游明朝" panose="02020400000000000000" pitchFamily="18" charset="-128"/>
                <a:cs typeface="Times New Roman" panose="02020603050405020304" pitchFamily="18" charset="0"/>
              </a:rPr>
              <a:t>のプロジェクトチームは</a:t>
            </a:r>
            <a:r>
              <a:rPr lang="en-US" altLang="ja-JP" sz="2400" dirty="0">
                <a:ea typeface="游明朝" panose="02020400000000000000" pitchFamily="18" charset="-128"/>
                <a:cs typeface="Times New Roman" panose="02020603050405020304" pitchFamily="18" charset="0"/>
              </a:rPr>
              <a:t>NP</a:t>
            </a:r>
            <a:r>
              <a:rPr lang="ja-JP" altLang="en-US" sz="2400" dirty="0">
                <a:ea typeface="游明朝" panose="02020400000000000000" pitchFamily="18" charset="-128"/>
                <a:cs typeface="Times New Roman" panose="02020603050405020304" pitchFamily="18" charset="0"/>
              </a:rPr>
              <a:t>投票に向けて、提案書（</a:t>
            </a:r>
            <a:r>
              <a:rPr lang="en-US" altLang="ja-JP" sz="2400" dirty="0">
                <a:ea typeface="游明朝" panose="02020400000000000000" pitchFamily="18" charset="-128"/>
                <a:cs typeface="Times New Roman" panose="02020603050405020304" pitchFamily="18" charset="0"/>
              </a:rPr>
              <a:t>Form 4</a:t>
            </a:r>
            <a:r>
              <a:rPr lang="ja-JP" altLang="en-US" sz="2400" dirty="0">
                <a:ea typeface="游明朝" panose="02020400000000000000" pitchFamily="18" charset="-128"/>
                <a:cs typeface="Times New Roman" panose="02020603050405020304" pitchFamily="18" charset="0"/>
              </a:rPr>
              <a:t>）の原案を策定し、審議に入った。</a:t>
            </a:r>
            <a:endParaRPr lang="en-US" altLang="ja-JP" sz="2400" dirty="0">
              <a:ea typeface="游明朝" panose="02020400000000000000" pitchFamily="18" charset="-128"/>
              <a:cs typeface="Times New Roman" panose="02020603050405020304" pitchFamily="18" charset="0"/>
            </a:endParaRPr>
          </a:p>
          <a:p>
            <a:endParaRPr kumimoji="1" lang="ja-JP" altLang="en-US" sz="2400" dirty="0"/>
          </a:p>
        </p:txBody>
      </p:sp>
    </p:spTree>
    <p:extLst>
      <p:ext uri="{BB962C8B-B14F-4D97-AF65-F5344CB8AC3E}">
        <p14:creationId xmlns:p14="http://schemas.microsoft.com/office/powerpoint/2010/main" val="374348832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FA99F6D9-30FF-BD95-BC24-0E34C2C465F7}"/>
              </a:ext>
            </a:extLst>
          </p:cNvPr>
          <p:cNvSpPr txBox="1"/>
          <p:nvPr/>
        </p:nvSpPr>
        <p:spPr>
          <a:xfrm>
            <a:off x="375344" y="239622"/>
            <a:ext cx="3079056" cy="523220"/>
          </a:xfrm>
          <a:prstGeom prst="rect">
            <a:avLst/>
          </a:prstGeom>
          <a:solidFill>
            <a:srgbClr val="FFCCFF"/>
          </a:solidFill>
        </p:spPr>
        <p:txBody>
          <a:bodyPr wrap="square" rtlCol="0">
            <a:spAutoFit/>
          </a:bodyPr>
          <a:lstStyle/>
          <a:p>
            <a:pPr algn="ctr"/>
            <a:r>
              <a:rPr kumimoji="1" lang="ja-JP" altLang="en-US" sz="2800" b="1" dirty="0"/>
              <a:t>今後の活動予定</a:t>
            </a:r>
          </a:p>
        </p:txBody>
      </p:sp>
      <p:sp>
        <p:nvSpPr>
          <p:cNvPr id="4" name="テキスト ボックス 3">
            <a:extLst>
              <a:ext uri="{FF2B5EF4-FFF2-40B4-BE49-F238E27FC236}">
                <a16:creationId xmlns:a16="http://schemas.microsoft.com/office/drawing/2014/main" id="{86BC61AB-7372-0C47-95B9-ADB0A2E3A56A}"/>
              </a:ext>
            </a:extLst>
          </p:cNvPr>
          <p:cNvSpPr txBox="1"/>
          <p:nvPr/>
        </p:nvSpPr>
        <p:spPr>
          <a:xfrm>
            <a:off x="614680" y="986067"/>
            <a:ext cx="10962640" cy="5632311"/>
          </a:xfrm>
          <a:prstGeom prst="rect">
            <a:avLst/>
          </a:prstGeom>
          <a:noFill/>
        </p:spPr>
        <p:txBody>
          <a:bodyPr wrap="square" rtlCol="0">
            <a:spAutoFit/>
          </a:bodyPr>
          <a:lstStyle/>
          <a:p>
            <a:pPr marL="342900" indent="-342900">
              <a:buFont typeface="Wingdings" panose="05000000000000000000" pitchFamily="2" charset="2"/>
              <a:buChar char="Ø"/>
            </a:pPr>
            <a:r>
              <a:rPr lang="en-US" altLang="ja-JP" sz="2400" dirty="0"/>
              <a:t>TC</a:t>
            </a:r>
            <a:r>
              <a:rPr kumimoji="1" lang="en-US" altLang="ja-JP" sz="2400" dirty="0"/>
              <a:t>154</a:t>
            </a:r>
            <a:r>
              <a:rPr kumimoji="1" lang="ja-JP" altLang="en-US" sz="2400" dirty="0"/>
              <a:t>国内委員会／</a:t>
            </a:r>
            <a:r>
              <a:rPr kumimoji="1" lang="en-US" altLang="ja-JP" sz="2400" dirty="0"/>
              <a:t>WG6</a:t>
            </a:r>
            <a:r>
              <a:rPr kumimoji="1" lang="ja-JP" altLang="en-US" sz="2400" dirty="0"/>
              <a:t>対応グループ：</a:t>
            </a:r>
            <a:endParaRPr kumimoji="1" lang="en-US" altLang="ja-JP" sz="2400" dirty="0"/>
          </a:p>
          <a:p>
            <a:pPr marL="342900" indent="-342900">
              <a:buFont typeface="Arial" panose="020B0604020202020204" pitchFamily="34" charset="0"/>
              <a:buChar char="•"/>
            </a:pPr>
            <a:r>
              <a:rPr kumimoji="1" lang="ja-JP" altLang="en-US" sz="2400" dirty="0"/>
              <a:t>電子文書長期保存の</a:t>
            </a:r>
            <a:r>
              <a:rPr kumimoji="1" lang="en-US" altLang="ja-JP" sz="2400" dirty="0"/>
              <a:t>JSON</a:t>
            </a:r>
            <a:r>
              <a:rPr kumimoji="1" lang="ja-JP" altLang="en-US" sz="2400" dirty="0"/>
              <a:t>版（</a:t>
            </a:r>
            <a:r>
              <a:rPr kumimoji="1" lang="en-US" altLang="ja-JP" sz="2400" dirty="0"/>
              <a:t>Long term signature – Part 3: Profiles for JSON Advanced Electronic Signatures (</a:t>
            </a:r>
            <a:r>
              <a:rPr kumimoji="1" lang="en-US" altLang="ja-JP" sz="2400" dirty="0" err="1"/>
              <a:t>JAdES</a:t>
            </a:r>
            <a:r>
              <a:rPr kumimoji="1" lang="en-US" altLang="ja-JP" sz="2400" dirty="0"/>
              <a:t>)</a:t>
            </a:r>
            <a:r>
              <a:rPr kumimoji="1" lang="ja-JP" altLang="en-US" sz="2400" dirty="0"/>
              <a:t>）の</a:t>
            </a:r>
            <a:r>
              <a:rPr kumimoji="1" lang="en-US" altLang="ja-JP" sz="2400" dirty="0"/>
              <a:t>2</a:t>
            </a:r>
            <a:r>
              <a:rPr kumimoji="1" lang="ja-JP" altLang="en-US" sz="2400" dirty="0"/>
              <a:t>回目の</a:t>
            </a:r>
            <a:r>
              <a:rPr kumimoji="1" lang="en-US" altLang="ja-JP" sz="2400" dirty="0"/>
              <a:t>NP</a:t>
            </a:r>
            <a:r>
              <a:rPr kumimoji="1" lang="ja-JP" altLang="en-US" sz="2400" dirty="0"/>
              <a:t>投票に向けて検討を進める。</a:t>
            </a:r>
            <a:endParaRPr kumimoji="1" lang="en-US" altLang="ja-JP" sz="2400" dirty="0"/>
          </a:p>
          <a:p>
            <a:pPr marL="342900" indent="-342900">
              <a:buFont typeface="Arial" panose="020B0604020202020204" pitchFamily="34" charset="0"/>
              <a:buChar char="•"/>
            </a:pPr>
            <a:endParaRPr lang="en-US" altLang="ja-JP" sz="2400" dirty="0"/>
          </a:p>
          <a:p>
            <a:pPr marL="342900" indent="-342900">
              <a:buFont typeface="Wingdings" panose="05000000000000000000" pitchFamily="2" charset="2"/>
              <a:buChar char="Ø"/>
            </a:pPr>
            <a:r>
              <a:rPr kumimoji="1" lang="en-US" altLang="ja-JP" sz="2400" dirty="0"/>
              <a:t>TC154</a:t>
            </a:r>
            <a:r>
              <a:rPr kumimoji="1" lang="ja-JP" altLang="en-US" sz="2400" dirty="0"/>
              <a:t>国内委員会／</a:t>
            </a:r>
            <a:r>
              <a:rPr kumimoji="1" lang="en-US" altLang="ja-JP" sz="2400" dirty="0"/>
              <a:t>EDI</a:t>
            </a:r>
            <a:r>
              <a:rPr kumimoji="1" lang="ja-JP" altLang="en-US" sz="2400" dirty="0"/>
              <a:t>対応グループ：</a:t>
            </a:r>
            <a:endParaRPr kumimoji="1" lang="en-US" altLang="ja-JP" sz="2400" dirty="0"/>
          </a:p>
          <a:p>
            <a:pPr marL="342900" indent="-342900">
              <a:buFont typeface="Arial" panose="020B0604020202020204" pitchFamily="34" charset="0"/>
              <a:buChar char="•"/>
            </a:pPr>
            <a:r>
              <a:rPr lang="ja-JP" altLang="en-US" sz="2400" dirty="0"/>
              <a:t>貿易データ要素辞書（</a:t>
            </a:r>
            <a:r>
              <a:rPr lang="en-US" altLang="ja-JP" sz="2400" dirty="0"/>
              <a:t>TDED</a:t>
            </a:r>
            <a:r>
              <a:rPr lang="ja-JP" altLang="en-US" sz="2400" dirty="0"/>
              <a:t>）の改訂に向け、国連</a:t>
            </a:r>
            <a:r>
              <a:rPr lang="en-US" altLang="ja-JP" sz="2400" dirty="0"/>
              <a:t>CEFACT</a:t>
            </a:r>
            <a:r>
              <a:rPr lang="ja-JP" altLang="en-US" sz="2400" dirty="0"/>
              <a:t>共通辞書（</a:t>
            </a:r>
            <a:r>
              <a:rPr lang="en-US" altLang="ja-JP" sz="2400" dirty="0"/>
              <a:t>CCL</a:t>
            </a:r>
            <a:r>
              <a:rPr lang="ja-JP" altLang="en-US" sz="2400" dirty="0"/>
              <a:t>）に日本から提出した貿易金融関連データ要素（インボイス、船荷証券、信用状、貨物保険）の</a:t>
            </a:r>
            <a:r>
              <a:rPr lang="en-US" altLang="ja-JP" sz="2400" dirty="0"/>
              <a:t>TDED</a:t>
            </a:r>
            <a:r>
              <a:rPr lang="ja-JP" altLang="en-US" sz="2400" dirty="0"/>
              <a:t>追加提案（</a:t>
            </a:r>
            <a:r>
              <a:rPr lang="en-US" altLang="ja-JP" sz="2400" dirty="0"/>
              <a:t>DMR</a:t>
            </a:r>
            <a:r>
              <a:rPr lang="ja-JP" altLang="en-US" sz="2400" dirty="0"/>
              <a:t>）を行う。</a:t>
            </a:r>
            <a:endParaRPr lang="en-US" altLang="ja-JP" sz="2400" dirty="0"/>
          </a:p>
          <a:p>
            <a:pPr marL="342900" indent="-342900">
              <a:buFont typeface="Arial" panose="020B0604020202020204" pitchFamily="34" charset="0"/>
              <a:buChar char="•"/>
            </a:pPr>
            <a:r>
              <a:rPr lang="ja-JP" altLang="en-US" sz="2400" dirty="0"/>
              <a:t>デジタル製品パスポート（</a:t>
            </a:r>
            <a:r>
              <a:rPr lang="en-US" altLang="ja-JP" sz="2400" dirty="0"/>
              <a:t>DPP</a:t>
            </a:r>
            <a:r>
              <a:rPr lang="ja-JP" altLang="en-US" sz="2400" dirty="0"/>
              <a:t>）標準化プロジェクトチームに参加し、</a:t>
            </a:r>
            <a:r>
              <a:rPr lang="en-US" altLang="ja-JP" sz="2400" dirty="0"/>
              <a:t>ISO</a:t>
            </a:r>
            <a:r>
              <a:rPr lang="ja-JP" altLang="en-US" sz="2400" dirty="0"/>
              <a:t>標準と国連</a:t>
            </a:r>
            <a:r>
              <a:rPr lang="en-US" altLang="ja-JP" sz="2400" dirty="0"/>
              <a:t>CEFACT</a:t>
            </a:r>
            <a:r>
              <a:rPr lang="ja-JP" altLang="en-US" sz="2400" dirty="0"/>
              <a:t>標準（</a:t>
            </a:r>
            <a:r>
              <a:rPr lang="en-US" altLang="ja-JP" sz="2400" dirty="0"/>
              <a:t>UNTP</a:t>
            </a:r>
            <a:r>
              <a:rPr lang="ja-JP" altLang="en-US" sz="2400" dirty="0"/>
              <a:t>）との整合化を図る。</a:t>
            </a:r>
            <a:endParaRPr lang="en-US" altLang="ja-JP" sz="2400" dirty="0"/>
          </a:p>
          <a:p>
            <a:endParaRPr kumimoji="1" lang="en-US" altLang="ja-JP" sz="2400" dirty="0"/>
          </a:p>
          <a:p>
            <a:pPr marL="342900" indent="-342900">
              <a:buFont typeface="Wingdings" panose="05000000000000000000" pitchFamily="2" charset="2"/>
              <a:buChar char="Ø"/>
            </a:pPr>
            <a:r>
              <a:rPr kumimoji="1" lang="ja-JP" altLang="en-US" sz="2400" dirty="0"/>
              <a:t>会議予定：</a:t>
            </a:r>
            <a:endParaRPr kumimoji="1" lang="en-US" altLang="ja-JP" sz="2400" dirty="0"/>
          </a:p>
          <a:p>
            <a:pPr marL="342900" indent="-342900">
              <a:buFont typeface="Arial" panose="020B0604020202020204" pitchFamily="34" charset="0"/>
              <a:buChar char="•"/>
            </a:pPr>
            <a:r>
              <a:rPr lang="en-US" altLang="ja-JP" sz="2400" dirty="0"/>
              <a:t>TC154</a:t>
            </a:r>
            <a:r>
              <a:rPr lang="ja-JP" altLang="en-US" sz="2400" dirty="0"/>
              <a:t>国内委員会：</a:t>
            </a:r>
            <a:r>
              <a:rPr lang="en-US" altLang="ja-JP" sz="2400" dirty="0"/>
              <a:t>2025</a:t>
            </a:r>
            <a:r>
              <a:rPr lang="ja-JP" altLang="en-US" sz="2400" dirty="0"/>
              <a:t>年</a:t>
            </a:r>
            <a:r>
              <a:rPr lang="en-US" altLang="ja-JP" sz="2400" dirty="0"/>
              <a:t>12</a:t>
            </a:r>
            <a:r>
              <a:rPr lang="ja-JP" altLang="en-US" sz="2400" dirty="0"/>
              <a:t>月</a:t>
            </a:r>
            <a:endParaRPr lang="en-US" altLang="ja-JP" sz="2400" dirty="0"/>
          </a:p>
          <a:p>
            <a:pPr marL="342900" indent="-342900">
              <a:buFont typeface="Arial" panose="020B0604020202020204" pitchFamily="34" charset="0"/>
              <a:buChar char="•"/>
            </a:pPr>
            <a:r>
              <a:rPr kumimoji="1" lang="en-US" altLang="ja-JP" sz="2400" dirty="0"/>
              <a:t>ISO TC154</a:t>
            </a:r>
            <a:r>
              <a:rPr kumimoji="1" lang="ja-JP" altLang="en-US" sz="2400" dirty="0"/>
              <a:t>総会：</a:t>
            </a:r>
            <a:r>
              <a:rPr kumimoji="1" lang="en-US" altLang="ja-JP" sz="2400" dirty="0"/>
              <a:t>2026</a:t>
            </a:r>
            <a:r>
              <a:rPr kumimoji="1" lang="ja-JP" altLang="en-US" sz="2400" dirty="0"/>
              <a:t>年</a:t>
            </a:r>
            <a:r>
              <a:rPr kumimoji="1" lang="en-US" altLang="ja-JP" sz="2400" dirty="0"/>
              <a:t>8</a:t>
            </a:r>
            <a:r>
              <a:rPr kumimoji="1" lang="ja-JP" altLang="en-US" sz="2400" dirty="0"/>
              <a:t>月</a:t>
            </a:r>
            <a:r>
              <a:rPr kumimoji="1" lang="en-US" altLang="ja-JP" sz="2400" dirty="0"/>
              <a:t>31</a:t>
            </a:r>
            <a:r>
              <a:rPr kumimoji="1" lang="ja-JP" altLang="en-US" sz="2400" dirty="0"/>
              <a:t>日～</a:t>
            </a:r>
            <a:r>
              <a:rPr kumimoji="1" lang="en-US" altLang="ja-JP" sz="2400" dirty="0"/>
              <a:t>9</a:t>
            </a:r>
            <a:r>
              <a:rPr kumimoji="1" lang="ja-JP" altLang="en-US" sz="2400" dirty="0"/>
              <a:t>月</a:t>
            </a:r>
            <a:r>
              <a:rPr kumimoji="1" lang="en-US" altLang="ja-JP" sz="2400" dirty="0"/>
              <a:t>4</a:t>
            </a:r>
            <a:r>
              <a:rPr kumimoji="1" lang="ja-JP" altLang="en-US" sz="2400" dirty="0"/>
              <a:t>日（ベルリン）</a:t>
            </a:r>
          </a:p>
        </p:txBody>
      </p:sp>
    </p:spTree>
    <p:extLst>
      <p:ext uri="{BB962C8B-B14F-4D97-AF65-F5344CB8AC3E}">
        <p14:creationId xmlns:p14="http://schemas.microsoft.com/office/powerpoint/2010/main" val="23269929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E0388972-0ABB-545B-BA77-3B316AF2F1AE}"/>
              </a:ext>
            </a:extLst>
          </p:cNvPr>
          <p:cNvSpPr txBox="1"/>
          <p:nvPr/>
        </p:nvSpPr>
        <p:spPr>
          <a:xfrm>
            <a:off x="308344" y="297712"/>
            <a:ext cx="3508744" cy="369332"/>
          </a:xfrm>
          <a:prstGeom prst="rect">
            <a:avLst/>
          </a:prstGeom>
          <a:noFill/>
        </p:spPr>
        <p:txBody>
          <a:bodyPr wrap="square" rtlCol="0">
            <a:spAutoFit/>
          </a:bodyPr>
          <a:lstStyle/>
          <a:p>
            <a:pPr algn="ctr"/>
            <a:r>
              <a:rPr kumimoji="1" lang="ja-JP" altLang="en-US" b="1" dirty="0">
                <a:solidFill>
                  <a:srgbClr val="FF0000"/>
                </a:solidFill>
              </a:rPr>
              <a:t>参考：</a:t>
            </a:r>
            <a:r>
              <a:rPr kumimoji="1" lang="en-US" altLang="ja-JP" b="1" dirty="0">
                <a:solidFill>
                  <a:srgbClr val="FF0000"/>
                </a:solidFill>
              </a:rPr>
              <a:t>DPP</a:t>
            </a:r>
            <a:r>
              <a:rPr kumimoji="1" lang="ja-JP" altLang="en-US" b="1" dirty="0">
                <a:solidFill>
                  <a:srgbClr val="FF0000"/>
                </a:solidFill>
              </a:rPr>
              <a:t>プロジェクト提案</a:t>
            </a:r>
          </a:p>
        </p:txBody>
      </p:sp>
      <p:sp>
        <p:nvSpPr>
          <p:cNvPr id="3" name="テキスト ボックス 2">
            <a:extLst>
              <a:ext uri="{FF2B5EF4-FFF2-40B4-BE49-F238E27FC236}">
                <a16:creationId xmlns:a16="http://schemas.microsoft.com/office/drawing/2014/main" id="{8026569F-04BA-5824-565E-5317F5F042B3}"/>
              </a:ext>
            </a:extLst>
          </p:cNvPr>
          <p:cNvSpPr txBox="1"/>
          <p:nvPr/>
        </p:nvSpPr>
        <p:spPr>
          <a:xfrm>
            <a:off x="457200" y="914400"/>
            <a:ext cx="11238614" cy="5632311"/>
          </a:xfrm>
          <a:prstGeom prst="rect">
            <a:avLst/>
          </a:prstGeom>
          <a:noFill/>
        </p:spPr>
        <p:txBody>
          <a:bodyPr wrap="square" rtlCol="0">
            <a:spAutoFit/>
          </a:bodyPr>
          <a:lstStyle/>
          <a:p>
            <a:r>
              <a:rPr lang="en-US" altLang="ja-JP" sz="2400" b="1" dirty="0"/>
              <a:t>Title: Digital product passport—Part 1</a:t>
            </a:r>
            <a:r>
              <a:rPr lang="ja-JP" altLang="en-US" sz="2400" b="1" dirty="0"/>
              <a:t>：</a:t>
            </a:r>
            <a:r>
              <a:rPr lang="en-US" altLang="ja-JP" sz="2400" b="1" dirty="0"/>
              <a:t>Overview and fundamental principles</a:t>
            </a:r>
          </a:p>
          <a:p>
            <a:endParaRPr lang="en-US" altLang="ja-JP" sz="2400" b="1" dirty="0"/>
          </a:p>
          <a:p>
            <a:r>
              <a:rPr lang="en-US" altLang="ja-JP" sz="2400" b="1" dirty="0"/>
              <a:t>Scope:</a:t>
            </a:r>
          </a:p>
          <a:p>
            <a:r>
              <a:rPr lang="en-US" altLang="ja-JP" sz="2400" dirty="0"/>
              <a:t>This document provides the overview and fundamental principles for Digital Product Passports (DPP). It establishes common terminology, outlines core principles for DPP standardization, </a:t>
            </a:r>
            <a:r>
              <a:rPr lang="en-US" altLang="ja-JP" sz="2400" dirty="0">
                <a:highlight>
                  <a:srgbClr val="FFFF00"/>
                </a:highlight>
              </a:rPr>
              <a:t>defines data categories</a:t>
            </a:r>
            <a:r>
              <a:rPr lang="en-US" altLang="ja-JP" sz="2400" dirty="0"/>
              <a:t>, and </a:t>
            </a:r>
            <a:r>
              <a:rPr lang="en-US" altLang="ja-JP" sz="2400" dirty="0">
                <a:highlight>
                  <a:srgbClr val="FFFF00"/>
                </a:highlight>
              </a:rPr>
              <a:t>describes governance and trust mechanisms</a:t>
            </a:r>
            <a:r>
              <a:rPr lang="en-US" altLang="ja-JP" sz="2400" dirty="0"/>
              <a:t>. It also </a:t>
            </a:r>
            <a:r>
              <a:rPr lang="en-US" altLang="ja-JP" sz="2400" dirty="0">
                <a:highlight>
                  <a:srgbClr val="FFFF00"/>
                </a:highlight>
              </a:rPr>
              <a:t>provides guidance on the relationship with existing standards </a:t>
            </a:r>
            <a:r>
              <a:rPr lang="en-US" altLang="ja-JP" sz="2400" dirty="0"/>
              <a:t>and approaches to ensuring global consistency and regulatory compliance. This document is intended to provide a foundational and harmonized approach for all stakeholders involved in the development, implementation, and use of Digital Product Passports across different industries and regions.</a:t>
            </a:r>
            <a:endParaRPr lang="ja-JP" altLang="ja-JP" sz="2400" dirty="0"/>
          </a:p>
          <a:p>
            <a:endParaRPr lang="en-US" altLang="ja-JP" sz="2400" b="1" dirty="0"/>
          </a:p>
          <a:p>
            <a:endParaRPr kumimoji="1" lang="ja-JP" altLang="en-US" sz="2400" dirty="0"/>
          </a:p>
        </p:txBody>
      </p:sp>
    </p:spTree>
    <p:extLst>
      <p:ext uri="{BB962C8B-B14F-4D97-AF65-F5344CB8AC3E}">
        <p14:creationId xmlns:p14="http://schemas.microsoft.com/office/powerpoint/2010/main" val="58014031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E811886A-FFF0-7A69-3314-0FA401A013AB}"/>
              </a:ext>
            </a:extLst>
          </p:cNvPr>
          <p:cNvSpPr txBox="1"/>
          <p:nvPr/>
        </p:nvSpPr>
        <p:spPr>
          <a:xfrm>
            <a:off x="0" y="0"/>
            <a:ext cx="3859619" cy="369332"/>
          </a:xfrm>
          <a:prstGeom prst="rect">
            <a:avLst/>
          </a:prstGeom>
          <a:noFill/>
        </p:spPr>
        <p:txBody>
          <a:bodyPr wrap="square" rtlCol="0">
            <a:spAutoFit/>
          </a:bodyPr>
          <a:lstStyle/>
          <a:p>
            <a:pPr algn="ctr"/>
            <a:r>
              <a:rPr kumimoji="1" lang="ja-JP" altLang="en-US" b="1" dirty="0">
                <a:solidFill>
                  <a:srgbClr val="FF0000"/>
                </a:solidFill>
              </a:rPr>
              <a:t>参考：</a:t>
            </a:r>
            <a:r>
              <a:rPr kumimoji="1" lang="en-US" altLang="ja-JP" b="1" dirty="0">
                <a:solidFill>
                  <a:srgbClr val="FF0000"/>
                </a:solidFill>
              </a:rPr>
              <a:t>DPP</a:t>
            </a:r>
            <a:r>
              <a:rPr kumimoji="1" lang="ja-JP" altLang="en-US" b="1" dirty="0">
                <a:solidFill>
                  <a:srgbClr val="FF0000"/>
                </a:solidFill>
              </a:rPr>
              <a:t>プロジェクト趣旨説明</a:t>
            </a:r>
          </a:p>
        </p:txBody>
      </p:sp>
      <p:sp>
        <p:nvSpPr>
          <p:cNvPr id="3" name="テキスト ボックス 2">
            <a:extLst>
              <a:ext uri="{FF2B5EF4-FFF2-40B4-BE49-F238E27FC236}">
                <a16:creationId xmlns:a16="http://schemas.microsoft.com/office/drawing/2014/main" id="{42E1390B-F538-2E62-7178-992D3DB021BA}"/>
              </a:ext>
            </a:extLst>
          </p:cNvPr>
          <p:cNvSpPr txBox="1"/>
          <p:nvPr/>
        </p:nvSpPr>
        <p:spPr>
          <a:xfrm>
            <a:off x="148856" y="369332"/>
            <a:ext cx="11674549" cy="6370975"/>
          </a:xfrm>
          <a:prstGeom prst="rect">
            <a:avLst/>
          </a:prstGeom>
          <a:noFill/>
        </p:spPr>
        <p:txBody>
          <a:bodyPr wrap="square" rtlCol="0">
            <a:spAutoFit/>
          </a:bodyPr>
          <a:lstStyle/>
          <a:p>
            <a:r>
              <a:rPr lang="en-US" altLang="ja-JP" sz="2400" b="1" dirty="0"/>
              <a:t>PURPOSE AND JUSTIFICATION:</a:t>
            </a:r>
          </a:p>
          <a:p>
            <a:r>
              <a:rPr lang="en-US" altLang="ja-JP" sz="2400" dirty="0"/>
              <a:t>The proliferation of regional and sector-specific Digital Product Passport (DPP) initiatives has created an urgent need for a globally harmonized framework. Without international coordination, these fragmented approaches risk creating technical barriers to trade, increasing compliance costs for businesses operating across borders, and ultimately undermining the potential of DPPs to enhance supply chain transparency and sustainability. This standard addresses this critical gap by establishing a common foundation that ensures interoperability and provides clear guidance for all stakeholders.</a:t>
            </a:r>
            <a:endParaRPr lang="ja-JP" altLang="ja-JP" sz="2400" dirty="0"/>
          </a:p>
          <a:p>
            <a:endParaRPr lang="en-US" altLang="ja-JP" sz="2400" dirty="0"/>
          </a:p>
          <a:p>
            <a:r>
              <a:rPr lang="ja-JP" altLang="en-US" sz="2400" dirty="0"/>
              <a:t>地域別および業種別のデジタル製品パスポート（</a:t>
            </a:r>
            <a:r>
              <a:rPr lang="en-US" altLang="ja-JP" sz="2400" dirty="0"/>
              <a:t>DPP</a:t>
            </a:r>
            <a:r>
              <a:rPr lang="ja-JP" altLang="en-US" sz="2400" dirty="0"/>
              <a:t>）イニシアチブの急増により、世界的に調和のとれた枠組みの緊急の必要性が生じています。国際的な調整がなければ、これらの断片的なアプローチは貿易における技術的障壁を生み出し、国境を越えて事業を展開する企業のコンプライアンスコストを増大させ、最終的にはサプライチェーンの透明性と持続可能性を高める</a:t>
            </a:r>
            <a:r>
              <a:rPr lang="en-US" altLang="ja-JP" sz="2400" dirty="0"/>
              <a:t>DPP</a:t>
            </a:r>
            <a:r>
              <a:rPr lang="ja-JP" altLang="en-US" sz="2400" dirty="0"/>
              <a:t>の潜在能力を損なうリスクがあります。本規格は、相互運用性を確保し、すべての関係者に明確なガイダンスを提供する共通の基盤を確立することで、この重大なギャップに対処します。</a:t>
            </a:r>
            <a:endParaRPr kumimoji="1" lang="ja-JP" altLang="en-US" sz="2400" dirty="0"/>
          </a:p>
        </p:txBody>
      </p:sp>
    </p:spTree>
    <p:extLst>
      <p:ext uri="{BB962C8B-B14F-4D97-AF65-F5344CB8AC3E}">
        <p14:creationId xmlns:p14="http://schemas.microsoft.com/office/powerpoint/2010/main" val="143098314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A619EA4B-66C1-BF8D-193F-DA8D61C0A4F1}"/>
              </a:ext>
            </a:extLst>
          </p:cNvPr>
          <p:cNvSpPr txBox="1"/>
          <p:nvPr/>
        </p:nvSpPr>
        <p:spPr>
          <a:xfrm>
            <a:off x="425302" y="425302"/>
            <a:ext cx="11419368" cy="7109639"/>
          </a:xfrm>
          <a:prstGeom prst="rect">
            <a:avLst/>
          </a:prstGeom>
          <a:noFill/>
        </p:spPr>
        <p:txBody>
          <a:bodyPr wrap="square" rtlCol="0">
            <a:spAutoFit/>
          </a:bodyPr>
          <a:lstStyle/>
          <a:p>
            <a:r>
              <a:rPr kumimoji="1" lang="en-US" altLang="ja-JP" sz="2400" dirty="0"/>
              <a:t>The development of this standard is grounded in extensive preliminary work that engaged a wide range of global perspectives. Through industry investigations, stakeholder surveys, and technical symposiums, we have identified key requirements for successful DPP implementation, including the need for semantic interoperability, technology neutrality, and practical solutions for small and medium enterprises. This foundation ensures the standard reflects real-world needs while promoting principles of global collaboration, reuse of existing standards, and inclusive governance.</a:t>
            </a:r>
          </a:p>
          <a:p>
            <a:endParaRPr lang="en-US" altLang="ja-JP" sz="2400" dirty="0"/>
          </a:p>
          <a:p>
            <a:endParaRPr kumimoji="1" lang="en-US" altLang="ja-JP" sz="2400" dirty="0"/>
          </a:p>
          <a:p>
            <a:r>
              <a:rPr lang="ja-JP" altLang="en-US" sz="2400" dirty="0"/>
              <a:t>この標準規格の開発は、幅広いグローバルな視点を取り入れた広範な準備作業に基づいています。業界調査、ステークホルダー調査、技術シンポジウムなどを通じて、</a:t>
            </a:r>
            <a:r>
              <a:rPr lang="en-US" altLang="ja-JP" sz="2400" dirty="0"/>
              <a:t>DPP</a:t>
            </a:r>
            <a:r>
              <a:rPr lang="ja-JP" altLang="en-US" sz="2400" dirty="0"/>
              <a:t>の実装を成功させるために必要な主要な要件を特定しました。これには、セマンティックな相互運用性、技術中立性、中小企業向けの実用的なソリューションなどが含まれます。この基盤により、この標準規格は現実世界のニーズを反映しつつ、グローバルな連携、既存標準規格の再利用、そして包括的なガバナンスの原則を推進することができます。</a:t>
            </a:r>
            <a:endParaRPr lang="en-US" altLang="ja-JP" sz="2400" dirty="0"/>
          </a:p>
          <a:p>
            <a:endParaRPr kumimoji="1" lang="en-US" altLang="ja-JP" sz="2400" dirty="0"/>
          </a:p>
          <a:p>
            <a:endParaRPr kumimoji="1" lang="ja-JP" altLang="en-US" sz="2400" dirty="0"/>
          </a:p>
        </p:txBody>
      </p:sp>
    </p:spTree>
    <p:extLst>
      <p:ext uri="{BB962C8B-B14F-4D97-AF65-F5344CB8AC3E}">
        <p14:creationId xmlns:p14="http://schemas.microsoft.com/office/powerpoint/2010/main" val="420535077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C96C3DA3-D7FC-B1D7-1FBF-206B67BC2D46}"/>
              </a:ext>
            </a:extLst>
          </p:cNvPr>
          <p:cNvSpPr txBox="1"/>
          <p:nvPr/>
        </p:nvSpPr>
        <p:spPr>
          <a:xfrm>
            <a:off x="524539" y="361507"/>
            <a:ext cx="11142921" cy="6370975"/>
          </a:xfrm>
          <a:prstGeom prst="rect">
            <a:avLst/>
          </a:prstGeom>
          <a:noFill/>
        </p:spPr>
        <p:txBody>
          <a:bodyPr wrap="square" rtlCol="0">
            <a:spAutoFit/>
          </a:bodyPr>
          <a:lstStyle/>
          <a:p>
            <a:r>
              <a:rPr lang="en-US" altLang="ja-JP" sz="2400" dirty="0"/>
              <a:t>This document specifically supports global alignment by establishing fundamental principles and terminology while acknowledging and building upon existing initiatives such as those from CEN/CENELEC and UN/CEFACT. By focusing on high-level data categories, trust frameworks, and compliance mechanisms rather than prescriptive technical specifications, the standard provides the necessary flexibility for regional implementation while maintaining global consistency. This approach enables stakeholders to develop interoperable systems that meet both international standards and local regulatory requirements.</a:t>
            </a:r>
            <a:endParaRPr lang="ja-JP" altLang="ja-JP" sz="2400" dirty="0"/>
          </a:p>
          <a:p>
            <a:endParaRPr kumimoji="1" lang="en-US" altLang="ja-JP" sz="2400" dirty="0"/>
          </a:p>
          <a:p>
            <a:r>
              <a:rPr lang="ja-JP" altLang="en-US" sz="2400" dirty="0"/>
              <a:t>本文書は、</a:t>
            </a:r>
            <a:r>
              <a:rPr lang="en-US" altLang="ja-JP" sz="2400" dirty="0"/>
              <a:t>CEN/CENELEC</a:t>
            </a:r>
            <a:r>
              <a:rPr lang="ja-JP" altLang="en-US" sz="2400" dirty="0"/>
              <a:t>や</a:t>
            </a:r>
            <a:r>
              <a:rPr lang="en-US" altLang="ja-JP" sz="2400" dirty="0"/>
              <a:t>UN/CEFACT</a:t>
            </a:r>
            <a:r>
              <a:rPr lang="ja-JP" altLang="en-US" sz="2400" dirty="0"/>
              <a:t>といった既存の取り組みを踏まえつつ、基本原則と用語を規定することで、特に国際的な整合性を支援します。規範的な技術仕様ではなく、高レベルのデータカテゴリ、信頼フレームワーク、コンプライアンスメカニズムに焦点を当てることで、本標準はグローバルな一貫性を維持しながら、地域的な実装に必要な柔軟性を提供します。このアプローチにより、関係者は国際標準と地域の規制要件の両方を満たす相互運用可能なシステムを開発できます。</a:t>
            </a:r>
            <a:endParaRPr kumimoji="1" lang="ja-JP" altLang="en-US" sz="2400" dirty="0"/>
          </a:p>
        </p:txBody>
      </p:sp>
    </p:spTree>
    <p:extLst>
      <p:ext uri="{BB962C8B-B14F-4D97-AF65-F5344CB8AC3E}">
        <p14:creationId xmlns:p14="http://schemas.microsoft.com/office/powerpoint/2010/main" val="3622249740"/>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59F4D905-20CA-E49E-831D-D7BCFA32DCE0}"/>
              </a:ext>
            </a:extLst>
          </p:cNvPr>
          <p:cNvSpPr txBox="1"/>
          <p:nvPr/>
        </p:nvSpPr>
        <p:spPr>
          <a:xfrm>
            <a:off x="531628" y="574158"/>
            <a:ext cx="11249246" cy="5262979"/>
          </a:xfrm>
          <a:prstGeom prst="rect">
            <a:avLst/>
          </a:prstGeom>
          <a:noFill/>
        </p:spPr>
        <p:txBody>
          <a:bodyPr wrap="square" rtlCol="0">
            <a:spAutoFit/>
          </a:bodyPr>
          <a:lstStyle/>
          <a:p>
            <a:r>
              <a:rPr lang="en-US" altLang="ja-JP" sz="2400" dirty="0"/>
              <a:t>Ultimately, this foundational standard will accelerate the adoption of DPPs worldwide by reducing implementation complexity, fostering innovation, and creating a level playing field for all market participants. It will serve as a critical enabler for circular economy objectives, enhanced supply chain resilience, and more effective regulatory oversight across global markets, supporting the broader goals of sustainable development and responsible consumption.</a:t>
            </a:r>
            <a:endParaRPr lang="ja-JP" altLang="ja-JP" sz="2400" dirty="0"/>
          </a:p>
          <a:p>
            <a:endParaRPr kumimoji="1" lang="en-US" altLang="ja-JP" sz="2400" dirty="0"/>
          </a:p>
          <a:p>
            <a:r>
              <a:rPr lang="ja-JP" altLang="en-US" sz="2400" dirty="0"/>
              <a:t>最終的に、この基礎規格は、導入の複雑さを軽減し、イノベーションを促進し、すべての市場参加者にとって公平な競争条件を創出することで、世界中で</a:t>
            </a:r>
            <a:r>
              <a:rPr lang="en-US" altLang="ja-JP" sz="2400" dirty="0"/>
              <a:t>DPP</a:t>
            </a:r>
            <a:r>
              <a:rPr lang="ja-JP" altLang="en-US" sz="2400" dirty="0"/>
              <a:t>の導入を加速させるでしょう。循環型経済の目標達成、サプライチェーンのレジリエンス強化、そしてグローバル市場におけるより効果的な規制監督の実現に不可欠な要素となり、持続可能な開発と責任ある消費というより広範な目標を支えるものとなるでしょう。</a:t>
            </a:r>
            <a:endParaRPr kumimoji="1" lang="ja-JP" altLang="en-US" sz="2400" dirty="0"/>
          </a:p>
        </p:txBody>
      </p:sp>
    </p:spTree>
    <p:extLst>
      <p:ext uri="{BB962C8B-B14F-4D97-AF65-F5344CB8AC3E}">
        <p14:creationId xmlns:p14="http://schemas.microsoft.com/office/powerpoint/2010/main" val="20630259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35F9A7C5-DEBC-9D0B-BE69-98341550E870}"/>
              </a:ext>
            </a:extLst>
          </p:cNvPr>
          <p:cNvSpPr txBox="1"/>
          <p:nvPr/>
        </p:nvSpPr>
        <p:spPr>
          <a:xfrm>
            <a:off x="301925" y="155275"/>
            <a:ext cx="4744528" cy="461665"/>
          </a:xfrm>
          <a:prstGeom prst="rect">
            <a:avLst/>
          </a:prstGeom>
          <a:noFill/>
        </p:spPr>
        <p:txBody>
          <a:bodyPr wrap="square" rtlCol="0">
            <a:spAutoFit/>
          </a:bodyPr>
          <a:lstStyle/>
          <a:p>
            <a:r>
              <a:rPr kumimoji="1" lang="en-US" altLang="ja-JP" sz="2400" b="1" dirty="0"/>
              <a:t>TC154 P &amp; O members</a:t>
            </a:r>
            <a:endParaRPr kumimoji="1" lang="ja-JP" altLang="en-US" sz="2400" b="1" dirty="0"/>
          </a:p>
        </p:txBody>
      </p:sp>
      <p:pic>
        <p:nvPicPr>
          <p:cNvPr id="4" name="図 3">
            <a:extLst>
              <a:ext uri="{FF2B5EF4-FFF2-40B4-BE49-F238E27FC236}">
                <a16:creationId xmlns:a16="http://schemas.microsoft.com/office/drawing/2014/main" id="{148D4354-75D2-0C92-B9E3-BEC9DED83248}"/>
              </a:ext>
            </a:extLst>
          </p:cNvPr>
          <p:cNvPicPr>
            <a:picLocks noChangeAspect="1"/>
          </p:cNvPicPr>
          <p:nvPr/>
        </p:nvPicPr>
        <p:blipFill>
          <a:blip r:embed="rId2"/>
          <a:stretch>
            <a:fillRect/>
          </a:stretch>
        </p:blipFill>
        <p:spPr>
          <a:xfrm>
            <a:off x="2456121" y="616940"/>
            <a:ext cx="7421526" cy="6196070"/>
          </a:xfrm>
          <a:prstGeom prst="rect">
            <a:avLst/>
          </a:prstGeom>
        </p:spPr>
      </p:pic>
    </p:spTree>
    <p:extLst>
      <p:ext uri="{BB962C8B-B14F-4D97-AF65-F5344CB8AC3E}">
        <p14:creationId xmlns:p14="http://schemas.microsoft.com/office/powerpoint/2010/main" val="39093705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FB555EAF-8472-6E23-1901-12E1FF181C9B}"/>
              </a:ext>
            </a:extLst>
          </p:cNvPr>
          <p:cNvSpPr txBox="1"/>
          <p:nvPr/>
        </p:nvSpPr>
        <p:spPr>
          <a:xfrm>
            <a:off x="301925" y="155275"/>
            <a:ext cx="4744528" cy="461665"/>
          </a:xfrm>
          <a:prstGeom prst="rect">
            <a:avLst/>
          </a:prstGeom>
          <a:noFill/>
        </p:spPr>
        <p:txBody>
          <a:bodyPr wrap="square" rtlCol="0">
            <a:spAutoFit/>
          </a:bodyPr>
          <a:lstStyle/>
          <a:p>
            <a:r>
              <a:rPr lang="en-US" altLang="ja-JP" sz="2400" b="1" dirty="0"/>
              <a:t>Internal liaisons</a:t>
            </a:r>
            <a:endParaRPr kumimoji="1" lang="ja-JP" altLang="en-US" sz="2400" b="1" dirty="0"/>
          </a:p>
        </p:txBody>
      </p:sp>
      <p:pic>
        <p:nvPicPr>
          <p:cNvPr id="4" name="図 3">
            <a:extLst>
              <a:ext uri="{FF2B5EF4-FFF2-40B4-BE49-F238E27FC236}">
                <a16:creationId xmlns:a16="http://schemas.microsoft.com/office/drawing/2014/main" id="{ADDB20E1-7160-D3E8-84B7-E2AEC0498AEA}"/>
              </a:ext>
            </a:extLst>
          </p:cNvPr>
          <p:cNvPicPr>
            <a:picLocks noChangeAspect="1"/>
          </p:cNvPicPr>
          <p:nvPr/>
        </p:nvPicPr>
        <p:blipFill>
          <a:blip r:embed="rId2"/>
          <a:stretch>
            <a:fillRect/>
          </a:stretch>
        </p:blipFill>
        <p:spPr>
          <a:xfrm>
            <a:off x="2190307" y="616941"/>
            <a:ext cx="7783033" cy="6085784"/>
          </a:xfrm>
          <a:prstGeom prst="rect">
            <a:avLst/>
          </a:prstGeom>
        </p:spPr>
      </p:pic>
    </p:spTree>
    <p:extLst>
      <p:ext uri="{BB962C8B-B14F-4D97-AF65-F5344CB8AC3E}">
        <p14:creationId xmlns:p14="http://schemas.microsoft.com/office/powerpoint/2010/main" val="11607398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52EA7B8-616E-FDF6-1AD2-69189940639C}"/>
              </a:ext>
            </a:extLst>
          </p:cNvPr>
          <p:cNvSpPr txBox="1"/>
          <p:nvPr/>
        </p:nvSpPr>
        <p:spPr>
          <a:xfrm>
            <a:off x="301925" y="155275"/>
            <a:ext cx="4744528" cy="461665"/>
          </a:xfrm>
          <a:prstGeom prst="rect">
            <a:avLst/>
          </a:prstGeom>
          <a:noFill/>
        </p:spPr>
        <p:txBody>
          <a:bodyPr wrap="square" rtlCol="0">
            <a:spAutoFit/>
          </a:bodyPr>
          <a:lstStyle/>
          <a:p>
            <a:r>
              <a:rPr lang="en-US" altLang="ja-JP" sz="2400" b="1" dirty="0"/>
              <a:t>External liaisons</a:t>
            </a:r>
            <a:endParaRPr kumimoji="1" lang="ja-JP" altLang="en-US" sz="2400" b="1" dirty="0"/>
          </a:p>
        </p:txBody>
      </p:sp>
      <p:pic>
        <p:nvPicPr>
          <p:cNvPr id="5" name="図 4">
            <a:extLst>
              <a:ext uri="{FF2B5EF4-FFF2-40B4-BE49-F238E27FC236}">
                <a16:creationId xmlns:a16="http://schemas.microsoft.com/office/drawing/2014/main" id="{344A4B70-7FA2-CD3D-BC5D-EBCF5C360225}"/>
              </a:ext>
            </a:extLst>
          </p:cNvPr>
          <p:cNvPicPr>
            <a:picLocks noChangeAspect="1"/>
          </p:cNvPicPr>
          <p:nvPr/>
        </p:nvPicPr>
        <p:blipFill>
          <a:blip r:embed="rId2"/>
          <a:stretch>
            <a:fillRect/>
          </a:stretch>
        </p:blipFill>
        <p:spPr>
          <a:xfrm>
            <a:off x="1775637" y="565149"/>
            <a:ext cx="8357191" cy="6137575"/>
          </a:xfrm>
          <a:prstGeom prst="rect">
            <a:avLst/>
          </a:prstGeom>
        </p:spPr>
      </p:pic>
    </p:spTree>
    <p:extLst>
      <p:ext uri="{BB962C8B-B14F-4D97-AF65-F5344CB8AC3E}">
        <p14:creationId xmlns:p14="http://schemas.microsoft.com/office/powerpoint/2010/main" val="393564013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5FA2346C-3844-D922-2770-6641F276C925}"/>
              </a:ext>
            </a:extLst>
          </p:cNvPr>
          <p:cNvSpPr txBox="1"/>
          <p:nvPr/>
        </p:nvSpPr>
        <p:spPr>
          <a:xfrm>
            <a:off x="4215441" y="2078967"/>
            <a:ext cx="2521789" cy="707886"/>
          </a:xfrm>
          <a:prstGeom prst="rect">
            <a:avLst/>
          </a:prstGeom>
          <a:noFill/>
        </p:spPr>
        <p:txBody>
          <a:bodyPr wrap="square" rtlCol="0">
            <a:spAutoFit/>
          </a:bodyPr>
          <a:lstStyle/>
          <a:p>
            <a:pPr algn="ctr"/>
            <a:r>
              <a:rPr kumimoji="1" lang="en-US" altLang="ja-JP" sz="4000" b="1" dirty="0">
                <a:highlight>
                  <a:srgbClr val="FFFF00"/>
                </a:highlight>
              </a:rPr>
              <a:t>Ballots</a:t>
            </a:r>
            <a:endParaRPr kumimoji="1" lang="ja-JP" altLang="en-US" sz="4000" b="1" dirty="0">
              <a:highlight>
                <a:srgbClr val="FFFF00"/>
              </a:highlight>
            </a:endParaRPr>
          </a:p>
        </p:txBody>
      </p:sp>
    </p:spTree>
    <p:extLst>
      <p:ext uri="{BB962C8B-B14F-4D97-AF65-F5344CB8AC3E}">
        <p14:creationId xmlns:p14="http://schemas.microsoft.com/office/powerpoint/2010/main" val="234617606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BDA894DB-DDBB-F647-4F33-C8AD31D496FA}"/>
              </a:ext>
            </a:extLst>
          </p:cNvPr>
          <p:cNvSpPr txBox="1"/>
          <p:nvPr/>
        </p:nvSpPr>
        <p:spPr>
          <a:xfrm>
            <a:off x="345057" y="232913"/>
            <a:ext cx="2760452" cy="523220"/>
          </a:xfrm>
          <a:prstGeom prst="rect">
            <a:avLst/>
          </a:prstGeom>
          <a:noFill/>
        </p:spPr>
        <p:txBody>
          <a:bodyPr wrap="square" rtlCol="0">
            <a:spAutoFit/>
          </a:bodyPr>
          <a:lstStyle/>
          <a:p>
            <a:r>
              <a:rPr kumimoji="1" lang="en-US" altLang="ja-JP" sz="2800" b="1" dirty="0"/>
              <a:t>CIB Ballot</a:t>
            </a:r>
            <a:r>
              <a:rPr lang="en-US" altLang="ja-JP" sz="2800" b="1" dirty="0"/>
              <a:t> (1)</a:t>
            </a:r>
            <a:endParaRPr kumimoji="1" lang="ja-JP" altLang="en-US" sz="2800" b="1" dirty="0"/>
          </a:p>
        </p:txBody>
      </p:sp>
      <p:graphicFrame>
        <p:nvGraphicFramePr>
          <p:cNvPr id="6" name="object 3">
            <a:extLst>
              <a:ext uri="{FF2B5EF4-FFF2-40B4-BE49-F238E27FC236}">
                <a16:creationId xmlns:a16="http://schemas.microsoft.com/office/drawing/2014/main" id="{BD146344-CB4F-7F9F-262D-516147361E48}"/>
              </a:ext>
            </a:extLst>
          </p:cNvPr>
          <p:cNvGraphicFramePr>
            <a:graphicFrameLocks noGrp="1"/>
          </p:cNvGraphicFramePr>
          <p:nvPr>
            <p:extLst>
              <p:ext uri="{D42A27DB-BD31-4B8C-83A1-F6EECF244321}">
                <p14:modId xmlns:p14="http://schemas.microsoft.com/office/powerpoint/2010/main" val="1588488933"/>
              </p:ext>
            </p:extLst>
          </p:nvPr>
        </p:nvGraphicFramePr>
        <p:xfrm>
          <a:off x="134937" y="756133"/>
          <a:ext cx="11922125" cy="5512432"/>
        </p:xfrm>
        <a:graphic>
          <a:graphicData uri="http://schemas.openxmlformats.org/drawingml/2006/table">
            <a:tbl>
              <a:tblPr firstRow="1" bandRow="1">
                <a:tableStyleId>{2D5ABB26-0587-4C30-8999-92F81FD0307C}</a:tableStyleId>
              </a:tblPr>
              <a:tblGrid>
                <a:gridCol w="573405">
                  <a:extLst>
                    <a:ext uri="{9D8B030D-6E8A-4147-A177-3AD203B41FA5}">
                      <a16:colId xmlns:a16="http://schemas.microsoft.com/office/drawing/2014/main" val="20000"/>
                    </a:ext>
                  </a:extLst>
                </a:gridCol>
                <a:gridCol w="2707005">
                  <a:extLst>
                    <a:ext uri="{9D8B030D-6E8A-4147-A177-3AD203B41FA5}">
                      <a16:colId xmlns:a16="http://schemas.microsoft.com/office/drawing/2014/main" val="20001"/>
                    </a:ext>
                  </a:extLst>
                </a:gridCol>
                <a:gridCol w="1022350">
                  <a:extLst>
                    <a:ext uri="{9D8B030D-6E8A-4147-A177-3AD203B41FA5}">
                      <a16:colId xmlns:a16="http://schemas.microsoft.com/office/drawing/2014/main" val="20002"/>
                    </a:ext>
                  </a:extLst>
                </a:gridCol>
                <a:gridCol w="1178560">
                  <a:extLst>
                    <a:ext uri="{9D8B030D-6E8A-4147-A177-3AD203B41FA5}">
                      <a16:colId xmlns:a16="http://schemas.microsoft.com/office/drawing/2014/main" val="20003"/>
                    </a:ext>
                  </a:extLst>
                </a:gridCol>
                <a:gridCol w="6440805">
                  <a:extLst>
                    <a:ext uri="{9D8B030D-6E8A-4147-A177-3AD203B41FA5}">
                      <a16:colId xmlns:a16="http://schemas.microsoft.com/office/drawing/2014/main" val="20004"/>
                    </a:ext>
                  </a:extLst>
                </a:gridCol>
              </a:tblGrid>
              <a:tr h="542925">
                <a:tc>
                  <a:txBody>
                    <a:bodyPr/>
                    <a:lstStyle/>
                    <a:p>
                      <a:pPr marL="147955">
                        <a:lnSpc>
                          <a:spcPct val="100000"/>
                        </a:lnSpc>
                        <a:spcBef>
                          <a:spcPts val="200"/>
                        </a:spcBef>
                      </a:pPr>
                      <a:r>
                        <a:rPr sz="1600" b="1" spc="-25" dirty="0">
                          <a:solidFill>
                            <a:srgbClr val="FFFFFF"/>
                          </a:solidFill>
                          <a:latin typeface="Arial"/>
                          <a:cs typeface="Arial"/>
                        </a:rPr>
                        <a:t>No.</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marR="597535">
                        <a:lnSpc>
                          <a:spcPts val="1780"/>
                        </a:lnSpc>
                        <a:spcBef>
                          <a:spcPts val="375"/>
                        </a:spcBef>
                      </a:pPr>
                      <a:r>
                        <a:rPr sz="1600" b="1" dirty="0">
                          <a:solidFill>
                            <a:srgbClr val="FFFFFF"/>
                          </a:solidFill>
                          <a:latin typeface="Arial"/>
                          <a:cs typeface="Arial"/>
                        </a:rPr>
                        <a:t>Draft</a:t>
                      </a:r>
                      <a:r>
                        <a:rPr sz="1600" b="1" spc="-75" dirty="0">
                          <a:solidFill>
                            <a:srgbClr val="FFFFFF"/>
                          </a:solidFill>
                          <a:latin typeface="Arial"/>
                          <a:cs typeface="Arial"/>
                        </a:rPr>
                        <a:t> </a:t>
                      </a:r>
                      <a:r>
                        <a:rPr sz="1600" b="1" dirty="0">
                          <a:solidFill>
                            <a:srgbClr val="FFFFFF"/>
                          </a:solidFill>
                          <a:latin typeface="Arial"/>
                          <a:cs typeface="Arial"/>
                        </a:rPr>
                        <a:t>Resolution</a:t>
                      </a:r>
                      <a:r>
                        <a:rPr sz="1600" b="1" spc="-65" dirty="0">
                          <a:solidFill>
                            <a:srgbClr val="FFFFFF"/>
                          </a:solidFill>
                          <a:latin typeface="Arial"/>
                          <a:cs typeface="Arial"/>
                        </a:rPr>
                        <a:t> </a:t>
                      </a:r>
                      <a:r>
                        <a:rPr sz="1600" b="1" spc="-20" dirty="0">
                          <a:solidFill>
                            <a:srgbClr val="FFFFFF"/>
                          </a:solidFill>
                          <a:latin typeface="Arial"/>
                          <a:cs typeface="Arial"/>
                        </a:rPr>
                        <a:t>No./ </a:t>
                      </a:r>
                      <a:r>
                        <a:rPr sz="1600" b="1" dirty="0">
                          <a:solidFill>
                            <a:srgbClr val="FFFFFF"/>
                          </a:solidFill>
                          <a:latin typeface="Arial"/>
                          <a:cs typeface="Arial"/>
                        </a:rPr>
                        <a:t>CIB</a:t>
                      </a:r>
                      <a:r>
                        <a:rPr sz="1600" b="1" spc="-30" dirty="0">
                          <a:solidFill>
                            <a:srgbClr val="FFFFFF"/>
                          </a:solidFill>
                          <a:latin typeface="Arial"/>
                          <a:cs typeface="Arial"/>
                        </a:rPr>
                        <a:t> </a:t>
                      </a:r>
                      <a:r>
                        <a:rPr sz="1600" b="1" spc="-25" dirty="0">
                          <a:solidFill>
                            <a:srgbClr val="FFFFFF"/>
                          </a:solidFill>
                          <a:latin typeface="Arial"/>
                          <a:cs typeface="Arial"/>
                        </a:rPr>
                        <a:t>for</a:t>
                      </a:r>
                      <a:endParaRPr sz="1600">
                        <a:latin typeface="Arial"/>
                        <a:cs typeface="Arial"/>
                      </a:endParaRPr>
                    </a:p>
                  </a:txBody>
                  <a:tcPr marL="0" marR="0" marT="4762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marR="304165">
                        <a:lnSpc>
                          <a:spcPts val="1780"/>
                        </a:lnSpc>
                        <a:spcBef>
                          <a:spcPts val="375"/>
                        </a:spcBef>
                      </a:pPr>
                      <a:r>
                        <a:rPr sz="1600" b="1" spc="-30" dirty="0">
                          <a:solidFill>
                            <a:srgbClr val="FFFFFF"/>
                          </a:solidFill>
                          <a:latin typeface="Arial"/>
                          <a:cs typeface="Arial"/>
                        </a:rPr>
                        <a:t>Voting </a:t>
                      </a:r>
                      <a:r>
                        <a:rPr sz="1600" b="1" spc="-10" dirty="0">
                          <a:solidFill>
                            <a:srgbClr val="FFFFFF"/>
                          </a:solidFill>
                          <a:latin typeface="Arial"/>
                          <a:cs typeface="Arial"/>
                        </a:rPr>
                        <a:t>Result</a:t>
                      </a:r>
                      <a:endParaRPr sz="1600">
                        <a:latin typeface="Arial"/>
                        <a:cs typeface="Arial"/>
                      </a:endParaRPr>
                    </a:p>
                  </a:txBody>
                  <a:tcPr marL="0" marR="0" marT="4762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2075" marR="89535">
                        <a:lnSpc>
                          <a:spcPts val="1780"/>
                        </a:lnSpc>
                        <a:spcBef>
                          <a:spcPts val="375"/>
                        </a:spcBef>
                      </a:pPr>
                      <a:r>
                        <a:rPr sz="1600" b="1" spc="-10" dirty="0">
                          <a:solidFill>
                            <a:srgbClr val="FFFFFF"/>
                          </a:solidFill>
                          <a:latin typeface="Arial"/>
                          <a:cs typeface="Arial"/>
                        </a:rPr>
                        <a:t>Document </a:t>
                      </a:r>
                      <a:r>
                        <a:rPr sz="1600" b="1" spc="-25" dirty="0">
                          <a:solidFill>
                            <a:srgbClr val="FFFFFF"/>
                          </a:solidFill>
                          <a:latin typeface="Arial"/>
                          <a:cs typeface="Arial"/>
                        </a:rPr>
                        <a:t>No.</a:t>
                      </a:r>
                      <a:endParaRPr sz="1600">
                        <a:latin typeface="Arial"/>
                        <a:cs typeface="Arial"/>
                      </a:endParaRPr>
                    </a:p>
                  </a:txBody>
                  <a:tcPr marL="0" marR="0" marT="4762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200"/>
                        </a:spcBef>
                      </a:pPr>
                      <a:r>
                        <a:rPr sz="1600" b="1" spc="-20" dirty="0">
                          <a:solidFill>
                            <a:srgbClr val="FFFFFF"/>
                          </a:solidFill>
                          <a:latin typeface="Arial"/>
                          <a:cs typeface="Arial"/>
                        </a:rPr>
                        <a:t>Note</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extLst>
                  <a:ext uri="{0D108BD9-81ED-4DB2-BD59-A6C34878D82A}">
                    <a16:rowId xmlns:a16="http://schemas.microsoft.com/office/drawing/2014/main" val="10000"/>
                  </a:ext>
                </a:extLst>
              </a:tr>
              <a:tr h="514984">
                <a:tc>
                  <a:txBody>
                    <a:bodyPr/>
                    <a:lstStyle/>
                    <a:p>
                      <a:pPr marL="91440">
                        <a:lnSpc>
                          <a:spcPct val="100000"/>
                        </a:lnSpc>
                        <a:spcBef>
                          <a:spcPts val="204"/>
                        </a:spcBef>
                      </a:pPr>
                      <a:r>
                        <a:rPr sz="1600" spc="-50" dirty="0">
                          <a:latin typeface="Arial"/>
                          <a:cs typeface="Arial"/>
                        </a:rPr>
                        <a:t>1</a:t>
                      </a:r>
                      <a:endParaRPr sz="1600">
                        <a:latin typeface="Arial"/>
                        <a:cs typeface="Arial"/>
                      </a:endParaRPr>
                    </a:p>
                  </a:txBody>
                  <a:tcPr marL="0" marR="0" marT="26034"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marR="505459" indent="52705">
                        <a:lnSpc>
                          <a:spcPts val="1670"/>
                        </a:lnSpc>
                        <a:spcBef>
                          <a:spcPts val="375"/>
                        </a:spcBef>
                      </a:pPr>
                      <a:r>
                        <a:rPr sz="1500" dirty="0">
                          <a:latin typeface="Arial"/>
                          <a:cs typeface="Arial"/>
                        </a:rPr>
                        <a:t>Result</a:t>
                      </a:r>
                      <a:r>
                        <a:rPr sz="1500" spc="-25" dirty="0">
                          <a:latin typeface="Arial"/>
                          <a:cs typeface="Arial"/>
                        </a:rPr>
                        <a:t> </a:t>
                      </a:r>
                      <a:r>
                        <a:rPr sz="1500" dirty="0">
                          <a:latin typeface="Arial"/>
                          <a:cs typeface="Arial"/>
                        </a:rPr>
                        <a:t>of</a:t>
                      </a:r>
                      <a:r>
                        <a:rPr sz="1500" spc="-20" dirty="0">
                          <a:latin typeface="Arial"/>
                          <a:cs typeface="Arial"/>
                        </a:rPr>
                        <a:t> </a:t>
                      </a:r>
                      <a:r>
                        <a:rPr sz="1500" dirty="0">
                          <a:latin typeface="Arial"/>
                          <a:cs typeface="Arial"/>
                        </a:rPr>
                        <a:t>voting</a:t>
                      </a:r>
                      <a:r>
                        <a:rPr sz="1500" spc="-15" dirty="0">
                          <a:latin typeface="Arial"/>
                          <a:cs typeface="Arial"/>
                        </a:rPr>
                        <a:t> </a:t>
                      </a:r>
                      <a:r>
                        <a:rPr sz="1500" dirty="0">
                          <a:latin typeface="Arial"/>
                          <a:cs typeface="Arial"/>
                        </a:rPr>
                        <a:t>on</a:t>
                      </a:r>
                      <a:r>
                        <a:rPr sz="1500" spc="-20" dirty="0">
                          <a:latin typeface="Arial"/>
                          <a:cs typeface="Arial"/>
                        </a:rPr>
                        <a:t> </a:t>
                      </a:r>
                      <a:r>
                        <a:rPr sz="1500" spc="-25" dirty="0">
                          <a:latin typeface="Arial"/>
                          <a:cs typeface="Arial"/>
                        </a:rPr>
                        <a:t>CAG </a:t>
                      </a:r>
                      <a:r>
                        <a:rPr sz="1500" spc="-40" dirty="0">
                          <a:latin typeface="Arial"/>
                          <a:cs typeface="Arial"/>
                        </a:rPr>
                        <a:t>Term </a:t>
                      </a:r>
                      <a:r>
                        <a:rPr sz="1500" dirty="0">
                          <a:latin typeface="Arial"/>
                          <a:cs typeface="Arial"/>
                        </a:rPr>
                        <a:t>of</a:t>
                      </a:r>
                      <a:r>
                        <a:rPr sz="1500" spc="-45" dirty="0">
                          <a:latin typeface="Arial"/>
                          <a:cs typeface="Arial"/>
                        </a:rPr>
                        <a:t> </a:t>
                      </a:r>
                      <a:r>
                        <a:rPr sz="1500" dirty="0">
                          <a:latin typeface="Arial"/>
                          <a:cs typeface="Arial"/>
                        </a:rPr>
                        <a:t>Reference</a:t>
                      </a:r>
                      <a:r>
                        <a:rPr sz="1500" spc="-25" dirty="0">
                          <a:latin typeface="Arial"/>
                          <a:cs typeface="Arial"/>
                        </a:rPr>
                        <a:t> </a:t>
                      </a:r>
                      <a:r>
                        <a:rPr sz="1500" spc="-10" dirty="0">
                          <a:latin typeface="Arial"/>
                          <a:cs typeface="Arial"/>
                        </a:rPr>
                        <a:t>(ToR)</a:t>
                      </a:r>
                      <a:endParaRPr sz="1500">
                        <a:latin typeface="Arial"/>
                        <a:cs typeface="Arial"/>
                      </a:endParaRPr>
                    </a:p>
                  </a:txBody>
                  <a:tcPr marL="0" marR="0" marT="4762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15"/>
                        </a:spcBef>
                      </a:pPr>
                      <a:r>
                        <a:rPr sz="1500" spc="-10" dirty="0">
                          <a:latin typeface="Arial"/>
                          <a:cs typeface="Arial"/>
                        </a:rPr>
                        <a:t>approved</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2075">
                        <a:lnSpc>
                          <a:spcPct val="100000"/>
                        </a:lnSpc>
                        <a:spcBef>
                          <a:spcPts val="215"/>
                        </a:spcBef>
                      </a:pPr>
                      <a:r>
                        <a:rPr sz="1500" spc="-10" dirty="0">
                          <a:latin typeface="Arial"/>
                          <a:cs typeface="Arial"/>
                        </a:rPr>
                        <a:t>N1560</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5"/>
                        </a:spcBef>
                      </a:pPr>
                      <a:r>
                        <a:rPr sz="1500" dirty="0">
                          <a:latin typeface="Arial"/>
                          <a:cs typeface="Arial"/>
                        </a:rPr>
                        <a:t>CAG</a:t>
                      </a:r>
                      <a:r>
                        <a:rPr sz="1500" spc="-85" dirty="0">
                          <a:latin typeface="Arial"/>
                          <a:cs typeface="Arial"/>
                        </a:rPr>
                        <a:t> </a:t>
                      </a:r>
                      <a:r>
                        <a:rPr sz="1500" spc="-30" dirty="0">
                          <a:latin typeface="Arial"/>
                          <a:cs typeface="Arial"/>
                        </a:rPr>
                        <a:t>Term</a:t>
                      </a:r>
                      <a:r>
                        <a:rPr sz="1500" spc="-50" dirty="0">
                          <a:latin typeface="Arial"/>
                          <a:cs typeface="Arial"/>
                        </a:rPr>
                        <a:t> </a:t>
                      </a:r>
                      <a:r>
                        <a:rPr sz="1500" dirty="0">
                          <a:latin typeface="Arial"/>
                          <a:cs typeface="Arial"/>
                        </a:rPr>
                        <a:t>of</a:t>
                      </a:r>
                      <a:r>
                        <a:rPr sz="1500" spc="-45" dirty="0">
                          <a:latin typeface="Arial"/>
                          <a:cs typeface="Arial"/>
                        </a:rPr>
                        <a:t> </a:t>
                      </a:r>
                      <a:r>
                        <a:rPr sz="1500" dirty="0">
                          <a:latin typeface="Arial"/>
                          <a:cs typeface="Arial"/>
                        </a:rPr>
                        <a:t>Reference</a:t>
                      </a:r>
                      <a:r>
                        <a:rPr sz="1500" spc="-45" dirty="0">
                          <a:latin typeface="Arial"/>
                          <a:cs typeface="Arial"/>
                        </a:rPr>
                        <a:t> </a:t>
                      </a:r>
                      <a:r>
                        <a:rPr sz="1500" spc="-25" dirty="0">
                          <a:latin typeface="Arial"/>
                          <a:cs typeface="Arial"/>
                        </a:rPr>
                        <a:t>(ToR)</a:t>
                      </a:r>
                      <a:r>
                        <a:rPr sz="1500" spc="-45" dirty="0">
                          <a:latin typeface="Arial"/>
                          <a:cs typeface="Arial"/>
                        </a:rPr>
                        <a:t> </a:t>
                      </a:r>
                      <a:r>
                        <a:rPr sz="1500" dirty="0">
                          <a:latin typeface="Arial"/>
                          <a:cs typeface="Arial"/>
                        </a:rPr>
                        <a:t>(N1518</a:t>
                      </a:r>
                      <a:r>
                        <a:rPr sz="1500" spc="-45" dirty="0">
                          <a:latin typeface="Arial"/>
                          <a:cs typeface="Arial"/>
                        </a:rPr>
                        <a:t> </a:t>
                      </a:r>
                      <a:r>
                        <a:rPr sz="1500" spc="-50" dirty="0">
                          <a:latin typeface="Arial"/>
                          <a:cs typeface="Arial"/>
                        </a:rPr>
                        <a:t>)</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1"/>
                  </a:ext>
                </a:extLst>
              </a:tr>
              <a:tr h="1149985">
                <a:tc>
                  <a:txBody>
                    <a:bodyPr/>
                    <a:lstStyle/>
                    <a:p>
                      <a:pPr marL="91440">
                        <a:lnSpc>
                          <a:spcPct val="100000"/>
                        </a:lnSpc>
                        <a:spcBef>
                          <a:spcPts val="195"/>
                        </a:spcBef>
                      </a:pPr>
                      <a:r>
                        <a:rPr sz="1600" spc="-50" dirty="0">
                          <a:latin typeface="Arial"/>
                          <a:cs typeface="Arial"/>
                        </a:rPr>
                        <a:t>2</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marR="408305">
                        <a:lnSpc>
                          <a:spcPct val="92500"/>
                        </a:lnSpc>
                        <a:spcBef>
                          <a:spcPts val="350"/>
                        </a:spcBef>
                      </a:pPr>
                      <a:r>
                        <a:rPr sz="1500" dirty="0">
                          <a:latin typeface="Arial"/>
                          <a:cs typeface="Arial"/>
                        </a:rPr>
                        <a:t>Result</a:t>
                      </a:r>
                      <a:r>
                        <a:rPr sz="1500" spc="-25" dirty="0">
                          <a:latin typeface="Arial"/>
                          <a:cs typeface="Arial"/>
                        </a:rPr>
                        <a:t> </a:t>
                      </a:r>
                      <a:r>
                        <a:rPr sz="1500" dirty="0">
                          <a:latin typeface="Arial"/>
                          <a:cs typeface="Arial"/>
                        </a:rPr>
                        <a:t>of</a:t>
                      </a:r>
                      <a:r>
                        <a:rPr sz="1500" spc="-25" dirty="0">
                          <a:latin typeface="Arial"/>
                          <a:cs typeface="Arial"/>
                        </a:rPr>
                        <a:t> </a:t>
                      </a:r>
                      <a:r>
                        <a:rPr sz="1500" dirty="0">
                          <a:latin typeface="Arial"/>
                          <a:cs typeface="Arial"/>
                        </a:rPr>
                        <a:t>voting</a:t>
                      </a:r>
                      <a:r>
                        <a:rPr sz="1500" spc="-15" dirty="0">
                          <a:latin typeface="Arial"/>
                          <a:cs typeface="Arial"/>
                        </a:rPr>
                        <a:t> </a:t>
                      </a:r>
                      <a:r>
                        <a:rPr sz="1500" dirty="0">
                          <a:latin typeface="Arial"/>
                          <a:cs typeface="Arial"/>
                        </a:rPr>
                        <a:t>on</a:t>
                      </a:r>
                      <a:r>
                        <a:rPr sz="1500" spc="-20" dirty="0">
                          <a:latin typeface="Arial"/>
                          <a:cs typeface="Arial"/>
                        </a:rPr>
                        <a:t> </a:t>
                      </a:r>
                      <a:r>
                        <a:rPr sz="1500" dirty="0">
                          <a:latin typeface="Arial"/>
                          <a:cs typeface="Arial"/>
                        </a:rPr>
                        <a:t>how</a:t>
                      </a:r>
                      <a:r>
                        <a:rPr sz="1500" spc="-25" dirty="0">
                          <a:latin typeface="Arial"/>
                          <a:cs typeface="Arial"/>
                        </a:rPr>
                        <a:t> to </a:t>
                      </a:r>
                      <a:r>
                        <a:rPr sz="1500" dirty="0">
                          <a:latin typeface="Arial"/>
                          <a:cs typeface="Arial"/>
                        </a:rPr>
                        <a:t>form</a:t>
                      </a:r>
                      <a:r>
                        <a:rPr sz="1500" spc="-65" dirty="0">
                          <a:latin typeface="Arial"/>
                          <a:cs typeface="Arial"/>
                        </a:rPr>
                        <a:t> </a:t>
                      </a:r>
                      <a:r>
                        <a:rPr sz="1500" dirty="0">
                          <a:latin typeface="Arial"/>
                          <a:cs typeface="Arial"/>
                        </a:rPr>
                        <a:t>TC</a:t>
                      </a:r>
                      <a:r>
                        <a:rPr sz="1500" spc="-45" dirty="0">
                          <a:latin typeface="Arial"/>
                          <a:cs typeface="Arial"/>
                        </a:rPr>
                        <a:t> </a:t>
                      </a:r>
                      <a:r>
                        <a:rPr sz="1500" dirty="0">
                          <a:latin typeface="Arial"/>
                          <a:cs typeface="Arial"/>
                        </a:rPr>
                        <a:t>decision</a:t>
                      </a:r>
                      <a:r>
                        <a:rPr sz="1500" spc="-20" dirty="0">
                          <a:latin typeface="Arial"/>
                          <a:cs typeface="Arial"/>
                        </a:rPr>
                        <a:t> from </a:t>
                      </a:r>
                      <a:r>
                        <a:rPr sz="1500" spc="-10" dirty="0">
                          <a:latin typeface="Arial"/>
                          <a:cs typeface="Arial"/>
                        </a:rPr>
                        <a:t>(J)WG/CAG</a:t>
                      </a:r>
                      <a:endParaRPr sz="1500">
                        <a:latin typeface="Arial"/>
                        <a:cs typeface="Arial"/>
                      </a:endParaRPr>
                    </a:p>
                    <a:p>
                      <a:pPr marL="90805">
                        <a:lnSpc>
                          <a:spcPts val="1670"/>
                        </a:lnSpc>
                      </a:pPr>
                      <a:r>
                        <a:rPr sz="1500" spc="-10" dirty="0">
                          <a:latin typeface="Arial"/>
                          <a:cs typeface="Arial"/>
                        </a:rPr>
                        <a:t>Recommendation(N1519)</a:t>
                      </a:r>
                      <a:endParaRPr sz="1500">
                        <a:latin typeface="Arial"/>
                        <a:cs typeface="Arial"/>
                      </a:endParaRPr>
                    </a:p>
                  </a:txBody>
                  <a:tcPr marL="0" marR="0" marT="4445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2075">
                        <a:lnSpc>
                          <a:spcPct val="100000"/>
                        </a:lnSpc>
                        <a:spcBef>
                          <a:spcPts val="215"/>
                        </a:spcBef>
                      </a:pPr>
                      <a:r>
                        <a:rPr sz="1500" spc="-10" dirty="0">
                          <a:latin typeface="Arial"/>
                          <a:cs typeface="Arial"/>
                        </a:rPr>
                        <a:t>N1561</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marR="243840">
                        <a:lnSpc>
                          <a:spcPts val="1660"/>
                        </a:lnSpc>
                        <a:spcBef>
                          <a:spcPts val="390"/>
                        </a:spcBef>
                      </a:pPr>
                      <a:r>
                        <a:rPr sz="1500" dirty="0">
                          <a:latin typeface="Arial"/>
                          <a:cs typeface="Arial"/>
                        </a:rPr>
                        <a:t>6</a:t>
                      </a:r>
                      <a:r>
                        <a:rPr sz="1500" spc="-30" dirty="0">
                          <a:latin typeface="Arial"/>
                          <a:cs typeface="Arial"/>
                        </a:rPr>
                        <a:t> </a:t>
                      </a:r>
                      <a:r>
                        <a:rPr sz="1500" spc="-10" dirty="0">
                          <a:latin typeface="Arial"/>
                          <a:cs typeface="Arial"/>
                        </a:rPr>
                        <a:t>P-</a:t>
                      </a:r>
                      <a:r>
                        <a:rPr sz="1500" dirty="0">
                          <a:latin typeface="Arial"/>
                          <a:cs typeface="Arial"/>
                        </a:rPr>
                        <a:t>members</a:t>
                      </a:r>
                      <a:r>
                        <a:rPr sz="1500" spc="-35" dirty="0">
                          <a:latin typeface="Arial"/>
                          <a:cs typeface="Arial"/>
                        </a:rPr>
                        <a:t> </a:t>
                      </a:r>
                      <a:r>
                        <a:rPr sz="1500" dirty="0">
                          <a:latin typeface="Arial"/>
                          <a:cs typeface="Arial"/>
                        </a:rPr>
                        <a:t>approved</a:t>
                      </a:r>
                      <a:r>
                        <a:rPr sz="1500" spc="-30" dirty="0">
                          <a:latin typeface="Arial"/>
                          <a:cs typeface="Arial"/>
                        </a:rPr>
                        <a:t> </a:t>
                      </a:r>
                      <a:r>
                        <a:rPr sz="1500" dirty="0">
                          <a:latin typeface="Arial"/>
                          <a:cs typeface="Arial"/>
                        </a:rPr>
                        <a:t>the</a:t>
                      </a:r>
                      <a:r>
                        <a:rPr sz="1500" spc="-30" dirty="0">
                          <a:latin typeface="Arial"/>
                          <a:cs typeface="Arial"/>
                        </a:rPr>
                        <a:t> </a:t>
                      </a:r>
                      <a:r>
                        <a:rPr sz="1500" dirty="0">
                          <a:latin typeface="Arial"/>
                          <a:cs typeface="Arial"/>
                        </a:rPr>
                        <a:t>ballot,</a:t>
                      </a:r>
                      <a:r>
                        <a:rPr sz="1500" spc="-30" dirty="0">
                          <a:latin typeface="Arial"/>
                          <a:cs typeface="Arial"/>
                        </a:rPr>
                        <a:t> </a:t>
                      </a:r>
                      <a:r>
                        <a:rPr sz="1500" dirty="0">
                          <a:latin typeface="Arial"/>
                          <a:cs typeface="Arial"/>
                        </a:rPr>
                        <a:t>and</a:t>
                      </a:r>
                      <a:r>
                        <a:rPr sz="1500" spc="25" dirty="0">
                          <a:latin typeface="Arial"/>
                          <a:cs typeface="Arial"/>
                        </a:rPr>
                        <a:t> </a:t>
                      </a:r>
                      <a:r>
                        <a:rPr sz="1500" b="1" dirty="0">
                          <a:latin typeface="Arial"/>
                          <a:cs typeface="Arial"/>
                        </a:rPr>
                        <a:t>1</a:t>
                      </a:r>
                      <a:r>
                        <a:rPr sz="1500" b="1" spc="-30" dirty="0">
                          <a:latin typeface="Arial"/>
                          <a:cs typeface="Arial"/>
                        </a:rPr>
                        <a:t> </a:t>
                      </a:r>
                      <a:r>
                        <a:rPr sz="1500" b="1" spc="-10" dirty="0">
                          <a:latin typeface="Arial"/>
                          <a:cs typeface="Arial"/>
                        </a:rPr>
                        <a:t>P-</a:t>
                      </a:r>
                      <a:r>
                        <a:rPr sz="1500" b="1" dirty="0">
                          <a:latin typeface="Arial"/>
                          <a:cs typeface="Arial"/>
                        </a:rPr>
                        <a:t>member</a:t>
                      </a:r>
                      <a:r>
                        <a:rPr sz="1500" b="1" spc="-30" dirty="0">
                          <a:latin typeface="Arial"/>
                          <a:cs typeface="Arial"/>
                        </a:rPr>
                        <a:t> </a:t>
                      </a:r>
                      <a:r>
                        <a:rPr sz="1500" b="1" dirty="0">
                          <a:latin typeface="Arial"/>
                          <a:cs typeface="Arial"/>
                        </a:rPr>
                        <a:t>(UNI)</a:t>
                      </a:r>
                      <a:r>
                        <a:rPr sz="1500" b="1" spc="-20" dirty="0">
                          <a:latin typeface="Arial"/>
                          <a:cs typeface="Arial"/>
                        </a:rPr>
                        <a:t> </a:t>
                      </a:r>
                      <a:r>
                        <a:rPr sz="1500" b="1" spc="-10" dirty="0">
                          <a:latin typeface="Arial"/>
                          <a:cs typeface="Arial"/>
                        </a:rPr>
                        <a:t>disapproved </a:t>
                      </a:r>
                      <a:r>
                        <a:rPr sz="1500" b="1" dirty="0">
                          <a:latin typeface="Arial"/>
                          <a:cs typeface="Arial"/>
                        </a:rPr>
                        <a:t>the</a:t>
                      </a:r>
                      <a:r>
                        <a:rPr sz="1500" b="1" spc="-30" dirty="0">
                          <a:latin typeface="Arial"/>
                          <a:cs typeface="Arial"/>
                        </a:rPr>
                        <a:t> </a:t>
                      </a:r>
                      <a:r>
                        <a:rPr sz="1500" b="1" dirty="0">
                          <a:latin typeface="Arial"/>
                          <a:cs typeface="Arial"/>
                        </a:rPr>
                        <a:t>ballot.</a:t>
                      </a:r>
                      <a:r>
                        <a:rPr sz="1500" b="1" spc="-35" dirty="0">
                          <a:latin typeface="Arial"/>
                          <a:cs typeface="Arial"/>
                        </a:rPr>
                        <a:t> </a:t>
                      </a:r>
                      <a:r>
                        <a:rPr sz="1500" b="1" dirty="0">
                          <a:latin typeface="Arial"/>
                          <a:cs typeface="Arial"/>
                        </a:rPr>
                        <a:t>Comments</a:t>
                      </a:r>
                      <a:r>
                        <a:rPr sz="1500" b="1" spc="-30" dirty="0">
                          <a:latin typeface="Arial"/>
                          <a:cs typeface="Arial"/>
                        </a:rPr>
                        <a:t> </a:t>
                      </a:r>
                      <a:r>
                        <a:rPr sz="1500" b="1" dirty="0">
                          <a:latin typeface="Arial"/>
                          <a:cs typeface="Arial"/>
                        </a:rPr>
                        <a:t>from</a:t>
                      </a:r>
                      <a:r>
                        <a:rPr sz="1500" b="1" spc="-95" dirty="0">
                          <a:latin typeface="Arial"/>
                          <a:cs typeface="Arial"/>
                        </a:rPr>
                        <a:t> </a:t>
                      </a:r>
                      <a:r>
                        <a:rPr sz="1500" b="1" dirty="0">
                          <a:latin typeface="Arial"/>
                          <a:cs typeface="Arial"/>
                        </a:rPr>
                        <a:t>ANSI</a:t>
                      </a:r>
                      <a:r>
                        <a:rPr sz="1500" b="1" spc="-35" dirty="0">
                          <a:latin typeface="Arial"/>
                          <a:cs typeface="Arial"/>
                        </a:rPr>
                        <a:t> </a:t>
                      </a:r>
                      <a:r>
                        <a:rPr sz="1500" b="1" dirty="0">
                          <a:latin typeface="Arial"/>
                          <a:cs typeface="Arial"/>
                        </a:rPr>
                        <a:t>and</a:t>
                      </a:r>
                      <a:r>
                        <a:rPr sz="1500" b="1" spc="-35" dirty="0">
                          <a:latin typeface="Arial"/>
                          <a:cs typeface="Arial"/>
                        </a:rPr>
                        <a:t> </a:t>
                      </a:r>
                      <a:r>
                        <a:rPr sz="1500" b="1" dirty="0">
                          <a:latin typeface="Arial"/>
                          <a:cs typeface="Arial"/>
                        </a:rPr>
                        <a:t>UNI</a:t>
                      </a:r>
                      <a:r>
                        <a:rPr sz="1500" b="1" spc="-35" dirty="0">
                          <a:latin typeface="Arial"/>
                          <a:cs typeface="Arial"/>
                        </a:rPr>
                        <a:t> </a:t>
                      </a:r>
                      <a:r>
                        <a:rPr sz="1500" b="1" dirty="0">
                          <a:latin typeface="Arial"/>
                          <a:cs typeface="Arial"/>
                        </a:rPr>
                        <a:t>were</a:t>
                      </a:r>
                      <a:r>
                        <a:rPr sz="1500" b="1" spc="-30" dirty="0">
                          <a:latin typeface="Arial"/>
                          <a:cs typeface="Arial"/>
                        </a:rPr>
                        <a:t> </a:t>
                      </a:r>
                      <a:r>
                        <a:rPr sz="1500" b="1" spc="-10" dirty="0">
                          <a:latin typeface="Arial"/>
                          <a:cs typeface="Arial"/>
                        </a:rPr>
                        <a:t>received.</a:t>
                      </a:r>
                      <a:endParaRPr sz="1500">
                        <a:latin typeface="Arial"/>
                        <a:cs typeface="Arial"/>
                      </a:endParaRPr>
                    </a:p>
                    <a:p>
                      <a:pPr marL="90805">
                        <a:lnSpc>
                          <a:spcPts val="1575"/>
                        </a:lnSpc>
                      </a:pPr>
                      <a:r>
                        <a:rPr sz="1500" dirty="0">
                          <a:latin typeface="Arial"/>
                          <a:cs typeface="Arial"/>
                        </a:rPr>
                        <a:t>Waiting</a:t>
                      </a:r>
                      <a:r>
                        <a:rPr sz="1500" spc="-45" dirty="0">
                          <a:latin typeface="Arial"/>
                          <a:cs typeface="Arial"/>
                        </a:rPr>
                        <a:t> </a:t>
                      </a:r>
                      <a:r>
                        <a:rPr sz="1500" dirty="0">
                          <a:latin typeface="Arial"/>
                          <a:cs typeface="Arial"/>
                        </a:rPr>
                        <a:t>for</a:t>
                      </a:r>
                      <a:r>
                        <a:rPr sz="1500" spc="-35" dirty="0">
                          <a:latin typeface="Arial"/>
                          <a:cs typeface="Arial"/>
                        </a:rPr>
                        <a:t> </a:t>
                      </a:r>
                      <a:r>
                        <a:rPr sz="1500" dirty="0">
                          <a:latin typeface="Arial"/>
                          <a:cs typeface="Arial"/>
                        </a:rPr>
                        <a:t>the</a:t>
                      </a:r>
                      <a:r>
                        <a:rPr sz="1500" spc="-45" dirty="0">
                          <a:latin typeface="Arial"/>
                          <a:cs typeface="Arial"/>
                        </a:rPr>
                        <a:t> </a:t>
                      </a:r>
                      <a:r>
                        <a:rPr sz="1500" dirty="0">
                          <a:latin typeface="Arial"/>
                          <a:cs typeface="Arial"/>
                        </a:rPr>
                        <a:t>comments</a:t>
                      </a:r>
                      <a:r>
                        <a:rPr sz="1500" spc="-35" dirty="0">
                          <a:latin typeface="Arial"/>
                          <a:cs typeface="Arial"/>
                        </a:rPr>
                        <a:t> </a:t>
                      </a:r>
                      <a:r>
                        <a:rPr sz="1500" dirty="0">
                          <a:latin typeface="Arial"/>
                          <a:cs typeface="Arial"/>
                        </a:rPr>
                        <a:t>disposition,</a:t>
                      </a:r>
                      <a:r>
                        <a:rPr sz="1500" spc="-40" dirty="0">
                          <a:latin typeface="Arial"/>
                          <a:cs typeface="Arial"/>
                        </a:rPr>
                        <a:t> </a:t>
                      </a:r>
                      <a:r>
                        <a:rPr sz="1500" dirty="0">
                          <a:latin typeface="Arial"/>
                          <a:cs typeface="Arial"/>
                        </a:rPr>
                        <a:t>and</a:t>
                      </a:r>
                      <a:r>
                        <a:rPr sz="1500" spc="-30" dirty="0">
                          <a:latin typeface="Arial"/>
                          <a:cs typeface="Arial"/>
                        </a:rPr>
                        <a:t> </a:t>
                      </a:r>
                      <a:r>
                        <a:rPr sz="1500" dirty="0">
                          <a:latin typeface="Arial"/>
                          <a:cs typeface="Arial"/>
                        </a:rPr>
                        <a:t>then</a:t>
                      </a:r>
                      <a:r>
                        <a:rPr sz="1500" spc="-40" dirty="0">
                          <a:latin typeface="Arial"/>
                          <a:cs typeface="Arial"/>
                        </a:rPr>
                        <a:t> </a:t>
                      </a:r>
                      <a:r>
                        <a:rPr sz="1500" dirty="0">
                          <a:latin typeface="Arial"/>
                          <a:cs typeface="Arial"/>
                        </a:rPr>
                        <a:t>“foundational</a:t>
                      </a:r>
                      <a:r>
                        <a:rPr sz="1500" spc="-55" dirty="0">
                          <a:latin typeface="Arial"/>
                          <a:cs typeface="Arial"/>
                        </a:rPr>
                        <a:t> </a:t>
                      </a:r>
                      <a:r>
                        <a:rPr sz="1500" spc="-10" dirty="0">
                          <a:latin typeface="Arial"/>
                          <a:cs typeface="Arial"/>
                        </a:rPr>
                        <a:t>guidelines</a:t>
                      </a:r>
                      <a:endParaRPr sz="1500">
                        <a:latin typeface="Arial"/>
                        <a:cs typeface="Arial"/>
                      </a:endParaRPr>
                    </a:p>
                    <a:p>
                      <a:pPr marL="90805" marR="281305">
                        <a:lnSpc>
                          <a:spcPts val="1660"/>
                        </a:lnSpc>
                        <a:spcBef>
                          <a:spcPts val="105"/>
                        </a:spcBef>
                      </a:pPr>
                      <a:r>
                        <a:rPr sz="1500" dirty="0">
                          <a:latin typeface="Arial"/>
                          <a:cs typeface="Arial"/>
                        </a:rPr>
                        <a:t>and</a:t>
                      </a:r>
                      <a:r>
                        <a:rPr sz="1500" spc="-20" dirty="0">
                          <a:latin typeface="Arial"/>
                          <a:cs typeface="Arial"/>
                        </a:rPr>
                        <a:t> common-</a:t>
                      </a:r>
                      <a:r>
                        <a:rPr sz="1500" dirty="0">
                          <a:latin typeface="Arial"/>
                          <a:cs typeface="Arial"/>
                        </a:rPr>
                        <a:t>sense</a:t>
                      </a:r>
                      <a:r>
                        <a:rPr sz="1500" spc="-15" dirty="0">
                          <a:latin typeface="Arial"/>
                          <a:cs typeface="Arial"/>
                        </a:rPr>
                        <a:t> </a:t>
                      </a:r>
                      <a:r>
                        <a:rPr sz="1500" dirty="0">
                          <a:latin typeface="Arial"/>
                          <a:cs typeface="Arial"/>
                        </a:rPr>
                        <a:t>explanations</a:t>
                      </a:r>
                      <a:r>
                        <a:rPr sz="1500" spc="-15" dirty="0">
                          <a:latin typeface="Arial"/>
                          <a:cs typeface="Arial"/>
                        </a:rPr>
                        <a:t> </a:t>
                      </a:r>
                      <a:r>
                        <a:rPr sz="1500" dirty="0">
                          <a:latin typeface="Arial"/>
                          <a:cs typeface="Arial"/>
                        </a:rPr>
                        <a:t>on</a:t>
                      </a:r>
                      <a:r>
                        <a:rPr sz="1500" spc="-15" dirty="0">
                          <a:latin typeface="Arial"/>
                          <a:cs typeface="Arial"/>
                        </a:rPr>
                        <a:t> </a:t>
                      </a:r>
                      <a:r>
                        <a:rPr sz="1500" dirty="0">
                          <a:latin typeface="Arial"/>
                          <a:cs typeface="Arial"/>
                        </a:rPr>
                        <a:t>how</a:t>
                      </a:r>
                      <a:r>
                        <a:rPr sz="1500" spc="-30" dirty="0">
                          <a:latin typeface="Arial"/>
                          <a:cs typeface="Arial"/>
                        </a:rPr>
                        <a:t> </a:t>
                      </a:r>
                      <a:r>
                        <a:rPr sz="1500" dirty="0">
                          <a:latin typeface="Arial"/>
                          <a:cs typeface="Arial"/>
                        </a:rPr>
                        <a:t>to</a:t>
                      </a:r>
                      <a:r>
                        <a:rPr sz="1500" spc="-15" dirty="0">
                          <a:latin typeface="Arial"/>
                          <a:cs typeface="Arial"/>
                        </a:rPr>
                        <a:t> </a:t>
                      </a:r>
                      <a:r>
                        <a:rPr sz="1500" dirty="0">
                          <a:latin typeface="Arial"/>
                          <a:cs typeface="Arial"/>
                        </a:rPr>
                        <a:t>form</a:t>
                      </a:r>
                      <a:r>
                        <a:rPr sz="1500" spc="-60" dirty="0">
                          <a:latin typeface="Arial"/>
                          <a:cs typeface="Arial"/>
                        </a:rPr>
                        <a:t> </a:t>
                      </a:r>
                      <a:r>
                        <a:rPr sz="1500" dirty="0">
                          <a:latin typeface="Arial"/>
                          <a:cs typeface="Arial"/>
                        </a:rPr>
                        <a:t>TC</a:t>
                      </a:r>
                      <a:r>
                        <a:rPr sz="1500" spc="-25" dirty="0">
                          <a:latin typeface="Arial"/>
                          <a:cs typeface="Arial"/>
                        </a:rPr>
                        <a:t> </a:t>
                      </a:r>
                      <a:r>
                        <a:rPr sz="1500" dirty="0">
                          <a:latin typeface="Arial"/>
                          <a:cs typeface="Arial"/>
                        </a:rPr>
                        <a:t>decision</a:t>
                      </a:r>
                      <a:r>
                        <a:rPr sz="1500" spc="-20" dirty="0">
                          <a:latin typeface="Arial"/>
                          <a:cs typeface="Arial"/>
                        </a:rPr>
                        <a:t> </a:t>
                      </a:r>
                      <a:r>
                        <a:rPr sz="1500" dirty="0">
                          <a:latin typeface="Arial"/>
                          <a:cs typeface="Arial"/>
                        </a:rPr>
                        <a:t>from</a:t>
                      </a:r>
                      <a:r>
                        <a:rPr sz="1500" spc="-20" dirty="0">
                          <a:latin typeface="Arial"/>
                          <a:cs typeface="Arial"/>
                        </a:rPr>
                        <a:t> </a:t>
                      </a:r>
                      <a:r>
                        <a:rPr sz="1500" spc="-25" dirty="0">
                          <a:latin typeface="Arial"/>
                          <a:cs typeface="Arial"/>
                        </a:rPr>
                        <a:t>WG- </a:t>
                      </a:r>
                      <a:r>
                        <a:rPr sz="1500" spc="-10" dirty="0">
                          <a:latin typeface="Arial"/>
                          <a:cs typeface="Arial"/>
                        </a:rPr>
                        <a:t>JWG-</a:t>
                      </a:r>
                      <a:r>
                        <a:rPr sz="1500" dirty="0">
                          <a:latin typeface="Arial"/>
                          <a:cs typeface="Arial"/>
                        </a:rPr>
                        <a:t>CAG</a:t>
                      </a:r>
                      <a:r>
                        <a:rPr sz="1500" spc="-50" dirty="0">
                          <a:latin typeface="Arial"/>
                          <a:cs typeface="Arial"/>
                        </a:rPr>
                        <a:t> </a:t>
                      </a:r>
                      <a:r>
                        <a:rPr sz="1500" dirty="0">
                          <a:latin typeface="Arial"/>
                          <a:cs typeface="Arial"/>
                        </a:rPr>
                        <a:t>Recommendation”</a:t>
                      </a:r>
                      <a:r>
                        <a:rPr sz="1500" spc="-15" dirty="0">
                          <a:latin typeface="Arial"/>
                          <a:cs typeface="Arial"/>
                        </a:rPr>
                        <a:t> </a:t>
                      </a:r>
                      <a:r>
                        <a:rPr sz="1500" b="1" dirty="0">
                          <a:latin typeface="Arial"/>
                          <a:cs typeface="Arial"/>
                        </a:rPr>
                        <a:t>N1519</a:t>
                      </a:r>
                      <a:r>
                        <a:rPr sz="1500" b="1" spc="-45" dirty="0">
                          <a:latin typeface="Arial"/>
                          <a:cs typeface="Arial"/>
                        </a:rPr>
                        <a:t> </a:t>
                      </a:r>
                      <a:r>
                        <a:rPr sz="1500" b="1" dirty="0">
                          <a:latin typeface="Arial"/>
                          <a:cs typeface="Arial"/>
                        </a:rPr>
                        <a:t>may</a:t>
                      </a:r>
                      <a:r>
                        <a:rPr sz="1500" b="1" spc="-45" dirty="0">
                          <a:latin typeface="Arial"/>
                          <a:cs typeface="Arial"/>
                        </a:rPr>
                        <a:t> </a:t>
                      </a:r>
                      <a:r>
                        <a:rPr sz="1500" b="1" dirty="0">
                          <a:latin typeface="Arial"/>
                          <a:cs typeface="Arial"/>
                        </a:rPr>
                        <a:t>be</a:t>
                      </a:r>
                      <a:r>
                        <a:rPr sz="1500" b="1" spc="-45" dirty="0">
                          <a:latin typeface="Arial"/>
                          <a:cs typeface="Arial"/>
                        </a:rPr>
                        <a:t> </a:t>
                      </a:r>
                      <a:r>
                        <a:rPr sz="1500" b="1" dirty="0">
                          <a:latin typeface="Arial"/>
                          <a:cs typeface="Arial"/>
                        </a:rPr>
                        <a:t>updated</a:t>
                      </a:r>
                      <a:r>
                        <a:rPr sz="1500" b="1" spc="-50" dirty="0">
                          <a:latin typeface="Arial"/>
                          <a:cs typeface="Arial"/>
                        </a:rPr>
                        <a:t> </a:t>
                      </a:r>
                      <a:r>
                        <a:rPr sz="1500" b="1" spc="-10" dirty="0">
                          <a:latin typeface="Arial"/>
                          <a:cs typeface="Arial"/>
                        </a:rPr>
                        <a:t>accordingly.</a:t>
                      </a:r>
                      <a:endParaRPr sz="1500">
                        <a:latin typeface="Arial"/>
                        <a:cs typeface="Arial"/>
                      </a:endParaRPr>
                    </a:p>
                  </a:txBody>
                  <a:tcPr marL="0" marR="0" marT="4953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2"/>
                  </a:ext>
                </a:extLst>
              </a:tr>
              <a:tr h="370205">
                <a:tc>
                  <a:txBody>
                    <a:bodyPr/>
                    <a:lstStyle/>
                    <a:p>
                      <a:pPr marL="91440">
                        <a:lnSpc>
                          <a:spcPct val="100000"/>
                        </a:lnSpc>
                        <a:spcBef>
                          <a:spcPts val="200"/>
                        </a:spcBef>
                      </a:pPr>
                      <a:r>
                        <a:rPr sz="1600" spc="-50" dirty="0">
                          <a:latin typeface="Arial"/>
                          <a:cs typeface="Arial"/>
                        </a:rPr>
                        <a:t>3</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0"/>
                        </a:spcBef>
                      </a:pPr>
                      <a:r>
                        <a:rPr sz="1500" dirty="0">
                          <a:latin typeface="Arial"/>
                          <a:cs typeface="Arial"/>
                        </a:rPr>
                        <a:t>Resolution</a:t>
                      </a:r>
                      <a:r>
                        <a:rPr sz="1500" spc="-60" dirty="0">
                          <a:latin typeface="Arial"/>
                          <a:cs typeface="Arial"/>
                        </a:rPr>
                        <a:t> </a:t>
                      </a:r>
                      <a:r>
                        <a:rPr sz="1500" spc="-50" dirty="0">
                          <a:latin typeface="Arial"/>
                          <a:cs typeface="Arial"/>
                        </a:rPr>
                        <a:t>V-</a:t>
                      </a:r>
                      <a:r>
                        <a:rPr sz="1500" spc="-10" dirty="0">
                          <a:latin typeface="Arial"/>
                          <a:cs typeface="Arial"/>
                        </a:rPr>
                        <a:t>2025-</a:t>
                      </a:r>
                      <a:r>
                        <a:rPr sz="1500" spc="-25" dirty="0">
                          <a:latin typeface="Arial"/>
                          <a:cs typeface="Arial"/>
                        </a:rPr>
                        <a:t>01</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10"/>
                        </a:spcBef>
                      </a:pPr>
                      <a:r>
                        <a:rPr sz="1500" spc="-10" dirty="0">
                          <a:latin typeface="Arial"/>
                          <a:cs typeface="Arial"/>
                        </a:rPr>
                        <a:t>approved</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2075">
                        <a:lnSpc>
                          <a:spcPct val="100000"/>
                        </a:lnSpc>
                        <a:spcBef>
                          <a:spcPts val="210"/>
                        </a:spcBef>
                      </a:pPr>
                      <a:r>
                        <a:rPr sz="1500" spc="-10" dirty="0">
                          <a:latin typeface="Arial"/>
                          <a:cs typeface="Arial"/>
                        </a:rPr>
                        <a:t>N1565</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144145">
                        <a:lnSpc>
                          <a:spcPct val="100000"/>
                        </a:lnSpc>
                        <a:spcBef>
                          <a:spcPts val="210"/>
                        </a:spcBef>
                      </a:pPr>
                      <a:r>
                        <a:rPr sz="1500" dirty="0">
                          <a:latin typeface="Arial"/>
                          <a:cs typeface="Arial"/>
                        </a:rPr>
                        <a:t>Establishment</a:t>
                      </a:r>
                      <a:r>
                        <a:rPr sz="1500" spc="-40" dirty="0">
                          <a:latin typeface="Arial"/>
                          <a:cs typeface="Arial"/>
                        </a:rPr>
                        <a:t> </a:t>
                      </a:r>
                      <a:r>
                        <a:rPr sz="1500" dirty="0">
                          <a:latin typeface="Arial"/>
                          <a:cs typeface="Arial"/>
                        </a:rPr>
                        <a:t>of</a:t>
                      </a:r>
                      <a:r>
                        <a:rPr sz="1500" spc="-35" dirty="0">
                          <a:latin typeface="Arial"/>
                          <a:cs typeface="Arial"/>
                        </a:rPr>
                        <a:t> </a:t>
                      </a:r>
                      <a:r>
                        <a:rPr sz="1500" dirty="0">
                          <a:latin typeface="Arial"/>
                          <a:cs typeface="Arial"/>
                        </a:rPr>
                        <a:t>liaison</a:t>
                      </a:r>
                      <a:r>
                        <a:rPr sz="1500" spc="-30" dirty="0">
                          <a:latin typeface="Arial"/>
                          <a:cs typeface="Arial"/>
                        </a:rPr>
                        <a:t> </a:t>
                      </a:r>
                      <a:r>
                        <a:rPr sz="1500" dirty="0">
                          <a:latin typeface="Arial"/>
                          <a:cs typeface="Arial"/>
                        </a:rPr>
                        <a:t>with</a:t>
                      </a:r>
                      <a:r>
                        <a:rPr sz="1500" spc="-60" dirty="0">
                          <a:latin typeface="Arial"/>
                          <a:cs typeface="Arial"/>
                        </a:rPr>
                        <a:t> </a:t>
                      </a:r>
                      <a:r>
                        <a:rPr sz="1500" spc="-10" dirty="0">
                          <a:latin typeface="Arial"/>
                          <a:cs typeface="Arial"/>
                        </a:rPr>
                        <a:t>TC176</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3"/>
                  </a:ext>
                </a:extLst>
              </a:tr>
              <a:tr h="1163955">
                <a:tc>
                  <a:txBody>
                    <a:bodyPr/>
                    <a:lstStyle/>
                    <a:p>
                      <a:pPr marL="91440">
                        <a:lnSpc>
                          <a:spcPct val="100000"/>
                        </a:lnSpc>
                        <a:spcBef>
                          <a:spcPts val="200"/>
                        </a:spcBef>
                      </a:pPr>
                      <a:r>
                        <a:rPr sz="1600" spc="-50" dirty="0">
                          <a:latin typeface="Arial"/>
                          <a:cs typeface="Arial"/>
                        </a:rPr>
                        <a:t>4</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10"/>
                        </a:spcBef>
                      </a:pPr>
                      <a:r>
                        <a:rPr sz="1500" dirty="0">
                          <a:latin typeface="Arial"/>
                          <a:cs typeface="Arial"/>
                        </a:rPr>
                        <a:t>Resolution</a:t>
                      </a:r>
                      <a:r>
                        <a:rPr sz="1500" spc="-60" dirty="0">
                          <a:latin typeface="Arial"/>
                          <a:cs typeface="Arial"/>
                        </a:rPr>
                        <a:t> </a:t>
                      </a:r>
                      <a:r>
                        <a:rPr sz="1500" spc="-50" dirty="0">
                          <a:latin typeface="Arial"/>
                          <a:cs typeface="Arial"/>
                        </a:rPr>
                        <a:t>V-</a:t>
                      </a:r>
                      <a:r>
                        <a:rPr sz="1500" spc="-10" dirty="0">
                          <a:latin typeface="Arial"/>
                          <a:cs typeface="Arial"/>
                        </a:rPr>
                        <a:t>2025-</a:t>
                      </a:r>
                      <a:r>
                        <a:rPr sz="1500" spc="-25" dirty="0">
                          <a:latin typeface="Arial"/>
                          <a:cs typeface="Arial"/>
                        </a:rPr>
                        <a:t>02</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10"/>
                        </a:spcBef>
                      </a:pPr>
                      <a:r>
                        <a:rPr sz="1500" spc="-10" dirty="0">
                          <a:latin typeface="Arial"/>
                          <a:cs typeface="Arial"/>
                        </a:rPr>
                        <a:t>approved</a:t>
                      </a:r>
                      <a:endParaRPr sz="1500" dirty="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2075">
                        <a:lnSpc>
                          <a:spcPct val="100000"/>
                        </a:lnSpc>
                        <a:spcBef>
                          <a:spcPts val="210"/>
                        </a:spcBef>
                      </a:pPr>
                      <a:r>
                        <a:rPr sz="1500" b="1" spc="-10" dirty="0">
                          <a:latin typeface="Arial"/>
                          <a:cs typeface="Arial"/>
                        </a:rPr>
                        <a:t>N1574</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marR="412750">
                        <a:lnSpc>
                          <a:spcPts val="1670"/>
                        </a:lnSpc>
                        <a:spcBef>
                          <a:spcPts val="375"/>
                        </a:spcBef>
                      </a:pPr>
                      <a:r>
                        <a:rPr sz="1500" dirty="0">
                          <a:solidFill>
                            <a:srgbClr val="FF0000"/>
                          </a:solidFill>
                          <a:latin typeface="Arial"/>
                          <a:cs typeface="Arial"/>
                        </a:rPr>
                        <a:t>Nomination</a:t>
                      </a:r>
                      <a:r>
                        <a:rPr sz="1500" spc="-40" dirty="0">
                          <a:solidFill>
                            <a:srgbClr val="FF0000"/>
                          </a:solidFill>
                          <a:latin typeface="Arial"/>
                          <a:cs typeface="Arial"/>
                        </a:rPr>
                        <a:t> </a:t>
                      </a:r>
                      <a:r>
                        <a:rPr sz="1500" dirty="0">
                          <a:solidFill>
                            <a:srgbClr val="FF0000"/>
                          </a:solidFill>
                          <a:latin typeface="Arial"/>
                          <a:cs typeface="Arial"/>
                        </a:rPr>
                        <a:t>of</a:t>
                      </a:r>
                      <a:r>
                        <a:rPr sz="1500" spc="-30" dirty="0">
                          <a:solidFill>
                            <a:srgbClr val="FF0000"/>
                          </a:solidFill>
                          <a:latin typeface="Arial"/>
                          <a:cs typeface="Arial"/>
                        </a:rPr>
                        <a:t> </a:t>
                      </a:r>
                      <a:r>
                        <a:rPr sz="1500" dirty="0">
                          <a:solidFill>
                            <a:srgbClr val="FF0000"/>
                          </a:solidFill>
                          <a:latin typeface="Arial"/>
                          <a:cs typeface="Arial"/>
                        </a:rPr>
                        <a:t>4</a:t>
                      </a:r>
                      <a:r>
                        <a:rPr sz="1500" spc="-25" dirty="0">
                          <a:solidFill>
                            <a:srgbClr val="FF0000"/>
                          </a:solidFill>
                          <a:latin typeface="Arial"/>
                          <a:cs typeface="Arial"/>
                        </a:rPr>
                        <a:t> </a:t>
                      </a:r>
                      <a:r>
                        <a:rPr sz="1500" dirty="0">
                          <a:solidFill>
                            <a:srgbClr val="FF0000"/>
                          </a:solidFill>
                          <a:latin typeface="Arial"/>
                          <a:cs typeface="Arial"/>
                        </a:rPr>
                        <a:t>ISO/TC</a:t>
                      </a:r>
                      <a:r>
                        <a:rPr sz="1500" spc="-35" dirty="0">
                          <a:solidFill>
                            <a:srgbClr val="FF0000"/>
                          </a:solidFill>
                          <a:latin typeface="Arial"/>
                          <a:cs typeface="Arial"/>
                        </a:rPr>
                        <a:t> </a:t>
                      </a:r>
                      <a:r>
                        <a:rPr sz="1500" dirty="0">
                          <a:solidFill>
                            <a:srgbClr val="FF0000"/>
                          </a:solidFill>
                          <a:latin typeface="Arial"/>
                          <a:cs typeface="Arial"/>
                        </a:rPr>
                        <a:t>154</a:t>
                      </a:r>
                      <a:r>
                        <a:rPr sz="1500" spc="-25" dirty="0">
                          <a:solidFill>
                            <a:srgbClr val="FF0000"/>
                          </a:solidFill>
                          <a:latin typeface="Arial"/>
                          <a:cs typeface="Arial"/>
                        </a:rPr>
                        <a:t> </a:t>
                      </a:r>
                      <a:r>
                        <a:rPr sz="1500" dirty="0">
                          <a:solidFill>
                            <a:srgbClr val="FF0000"/>
                          </a:solidFill>
                          <a:latin typeface="Arial"/>
                          <a:cs typeface="Arial"/>
                        </a:rPr>
                        <a:t>experts</a:t>
                      </a:r>
                      <a:r>
                        <a:rPr sz="1500" spc="-30" dirty="0">
                          <a:solidFill>
                            <a:srgbClr val="FF0000"/>
                          </a:solidFill>
                          <a:latin typeface="Arial"/>
                          <a:cs typeface="Arial"/>
                        </a:rPr>
                        <a:t> </a:t>
                      </a:r>
                      <a:r>
                        <a:rPr sz="1500" spc="-20" dirty="0">
                          <a:solidFill>
                            <a:srgbClr val="FF0000"/>
                          </a:solidFill>
                          <a:latin typeface="Arial"/>
                          <a:cs typeface="Arial"/>
                        </a:rPr>
                        <a:t>(Mr.</a:t>
                      </a:r>
                      <a:r>
                        <a:rPr sz="1500" spc="-70" dirty="0">
                          <a:solidFill>
                            <a:srgbClr val="FF0000"/>
                          </a:solidFill>
                          <a:latin typeface="Arial"/>
                          <a:cs typeface="Arial"/>
                        </a:rPr>
                        <a:t> </a:t>
                      </a:r>
                      <a:r>
                        <a:rPr sz="1500" dirty="0">
                          <a:solidFill>
                            <a:srgbClr val="FF0000"/>
                          </a:solidFill>
                          <a:latin typeface="Arial"/>
                          <a:cs typeface="Arial"/>
                        </a:rPr>
                        <a:t>Yu</a:t>
                      </a:r>
                      <a:r>
                        <a:rPr sz="1500" spc="-25" dirty="0">
                          <a:solidFill>
                            <a:srgbClr val="FF0000"/>
                          </a:solidFill>
                          <a:latin typeface="Arial"/>
                          <a:cs typeface="Arial"/>
                        </a:rPr>
                        <a:t> </a:t>
                      </a:r>
                      <a:r>
                        <a:rPr sz="1500" dirty="0">
                          <a:solidFill>
                            <a:srgbClr val="FF0000"/>
                          </a:solidFill>
                          <a:latin typeface="Arial"/>
                          <a:cs typeface="Arial"/>
                        </a:rPr>
                        <a:t>Shi</a:t>
                      </a:r>
                      <a:r>
                        <a:rPr sz="1500" spc="-35" dirty="0">
                          <a:solidFill>
                            <a:srgbClr val="FF0000"/>
                          </a:solidFill>
                          <a:latin typeface="Arial"/>
                          <a:cs typeface="Arial"/>
                        </a:rPr>
                        <a:t> </a:t>
                      </a:r>
                      <a:r>
                        <a:rPr sz="1500" dirty="0">
                          <a:solidFill>
                            <a:srgbClr val="FF0000"/>
                          </a:solidFill>
                          <a:latin typeface="Arial"/>
                          <a:cs typeface="Arial"/>
                        </a:rPr>
                        <a:t>,</a:t>
                      </a:r>
                      <a:r>
                        <a:rPr sz="1500" spc="-30" dirty="0">
                          <a:solidFill>
                            <a:srgbClr val="FF0000"/>
                          </a:solidFill>
                          <a:latin typeface="Arial"/>
                          <a:cs typeface="Arial"/>
                        </a:rPr>
                        <a:t> </a:t>
                      </a:r>
                      <a:r>
                        <a:rPr sz="1500" dirty="0">
                          <a:solidFill>
                            <a:srgbClr val="FF0000"/>
                          </a:solidFill>
                          <a:latin typeface="Arial"/>
                          <a:cs typeface="Arial"/>
                        </a:rPr>
                        <a:t>Ms.</a:t>
                      </a:r>
                      <a:r>
                        <a:rPr sz="1500" spc="-30" dirty="0">
                          <a:solidFill>
                            <a:srgbClr val="FF0000"/>
                          </a:solidFill>
                          <a:latin typeface="Arial"/>
                          <a:cs typeface="Arial"/>
                        </a:rPr>
                        <a:t> </a:t>
                      </a:r>
                      <a:r>
                        <a:rPr sz="1500" dirty="0">
                          <a:solidFill>
                            <a:srgbClr val="FF0000"/>
                          </a:solidFill>
                          <a:latin typeface="Arial"/>
                          <a:cs typeface="Arial"/>
                        </a:rPr>
                        <a:t>Zhaoyang</a:t>
                      </a:r>
                      <a:r>
                        <a:rPr sz="1500" spc="-25" dirty="0">
                          <a:solidFill>
                            <a:srgbClr val="FF0000"/>
                          </a:solidFill>
                          <a:latin typeface="Arial"/>
                          <a:cs typeface="Arial"/>
                        </a:rPr>
                        <a:t> </a:t>
                      </a:r>
                      <a:r>
                        <a:rPr sz="1500" dirty="0">
                          <a:solidFill>
                            <a:srgbClr val="FF0000"/>
                          </a:solidFill>
                          <a:latin typeface="Arial"/>
                          <a:cs typeface="Arial"/>
                        </a:rPr>
                        <a:t>Sun</a:t>
                      </a:r>
                      <a:r>
                        <a:rPr sz="1500" spc="-30" dirty="0">
                          <a:solidFill>
                            <a:srgbClr val="FF0000"/>
                          </a:solidFill>
                          <a:latin typeface="Arial"/>
                          <a:cs typeface="Arial"/>
                        </a:rPr>
                        <a:t> </a:t>
                      </a:r>
                      <a:r>
                        <a:rPr sz="1500" spc="-50" dirty="0">
                          <a:solidFill>
                            <a:srgbClr val="FF0000"/>
                          </a:solidFill>
                          <a:latin typeface="Arial"/>
                          <a:cs typeface="Arial"/>
                        </a:rPr>
                        <a:t>, </a:t>
                      </a:r>
                      <a:r>
                        <a:rPr sz="1500" spc="-10" dirty="0">
                          <a:solidFill>
                            <a:srgbClr val="FF0000"/>
                          </a:solidFill>
                          <a:latin typeface="Arial"/>
                          <a:cs typeface="Arial"/>
                        </a:rPr>
                        <a:t>Mr.</a:t>
                      </a:r>
                      <a:r>
                        <a:rPr sz="1500" spc="-30" dirty="0">
                          <a:solidFill>
                            <a:srgbClr val="FF0000"/>
                          </a:solidFill>
                          <a:latin typeface="Arial"/>
                          <a:cs typeface="Arial"/>
                        </a:rPr>
                        <a:t> </a:t>
                      </a:r>
                      <a:r>
                        <a:rPr sz="1500" dirty="0">
                          <a:solidFill>
                            <a:srgbClr val="FF0000"/>
                          </a:solidFill>
                          <a:latin typeface="Arial"/>
                          <a:cs typeface="Arial"/>
                        </a:rPr>
                        <a:t>Hisanao</a:t>
                      </a:r>
                      <a:r>
                        <a:rPr sz="1500" spc="-25" dirty="0">
                          <a:solidFill>
                            <a:srgbClr val="FF0000"/>
                          </a:solidFill>
                          <a:latin typeface="Arial"/>
                          <a:cs typeface="Arial"/>
                        </a:rPr>
                        <a:t> </a:t>
                      </a:r>
                      <a:r>
                        <a:rPr sz="1500" dirty="0">
                          <a:solidFill>
                            <a:srgbClr val="FF0000"/>
                          </a:solidFill>
                          <a:latin typeface="Arial"/>
                          <a:cs typeface="Arial"/>
                        </a:rPr>
                        <a:t>Sugamata,</a:t>
                      </a:r>
                      <a:r>
                        <a:rPr sz="1500" spc="360" dirty="0">
                          <a:solidFill>
                            <a:srgbClr val="FF0000"/>
                          </a:solidFill>
                          <a:latin typeface="Arial"/>
                          <a:cs typeface="Arial"/>
                        </a:rPr>
                        <a:t> </a:t>
                      </a:r>
                      <a:r>
                        <a:rPr sz="1500" dirty="0">
                          <a:solidFill>
                            <a:srgbClr val="FF0000"/>
                          </a:solidFill>
                          <a:latin typeface="Arial"/>
                          <a:cs typeface="Arial"/>
                        </a:rPr>
                        <a:t>Ms.</a:t>
                      </a:r>
                      <a:r>
                        <a:rPr sz="1500" spc="-30" dirty="0">
                          <a:solidFill>
                            <a:srgbClr val="FF0000"/>
                          </a:solidFill>
                          <a:latin typeface="Arial"/>
                          <a:cs typeface="Arial"/>
                        </a:rPr>
                        <a:t> </a:t>
                      </a:r>
                      <a:r>
                        <a:rPr sz="1500" dirty="0">
                          <a:solidFill>
                            <a:srgbClr val="FF0000"/>
                          </a:solidFill>
                          <a:latin typeface="Arial"/>
                          <a:cs typeface="Arial"/>
                        </a:rPr>
                        <a:t>Sue</a:t>
                      </a:r>
                      <a:r>
                        <a:rPr sz="1500" spc="-25" dirty="0">
                          <a:solidFill>
                            <a:srgbClr val="FF0000"/>
                          </a:solidFill>
                          <a:latin typeface="Arial"/>
                          <a:cs typeface="Arial"/>
                        </a:rPr>
                        <a:t> </a:t>
                      </a:r>
                      <a:r>
                        <a:rPr sz="1500" dirty="0">
                          <a:solidFill>
                            <a:srgbClr val="FF0000"/>
                          </a:solidFill>
                          <a:latin typeface="Arial"/>
                          <a:cs typeface="Arial"/>
                        </a:rPr>
                        <a:t>Probert</a:t>
                      </a:r>
                      <a:r>
                        <a:rPr sz="1500" spc="-25" dirty="0">
                          <a:solidFill>
                            <a:srgbClr val="FF0000"/>
                          </a:solidFill>
                          <a:latin typeface="Arial"/>
                          <a:cs typeface="Arial"/>
                        </a:rPr>
                        <a:t> </a:t>
                      </a:r>
                      <a:r>
                        <a:rPr sz="1500" dirty="0">
                          <a:solidFill>
                            <a:srgbClr val="FF0000"/>
                          </a:solidFill>
                          <a:latin typeface="Arial"/>
                          <a:cs typeface="Arial"/>
                        </a:rPr>
                        <a:t>)</a:t>
                      </a:r>
                      <a:r>
                        <a:rPr sz="1500" spc="-20" dirty="0">
                          <a:solidFill>
                            <a:srgbClr val="FF0000"/>
                          </a:solidFill>
                          <a:latin typeface="Arial"/>
                          <a:cs typeface="Arial"/>
                        </a:rPr>
                        <a:t> </a:t>
                      </a:r>
                      <a:r>
                        <a:rPr sz="1500" dirty="0">
                          <a:solidFill>
                            <a:srgbClr val="FF0000"/>
                          </a:solidFill>
                          <a:latin typeface="Arial"/>
                          <a:cs typeface="Arial"/>
                        </a:rPr>
                        <a:t>as</a:t>
                      </a:r>
                      <a:r>
                        <a:rPr sz="1500" spc="-30" dirty="0">
                          <a:solidFill>
                            <a:srgbClr val="FF0000"/>
                          </a:solidFill>
                          <a:latin typeface="Arial"/>
                          <a:cs typeface="Arial"/>
                        </a:rPr>
                        <a:t> </a:t>
                      </a:r>
                      <a:r>
                        <a:rPr sz="1500" dirty="0">
                          <a:solidFill>
                            <a:srgbClr val="FF0000"/>
                          </a:solidFill>
                          <a:latin typeface="Arial"/>
                          <a:cs typeface="Arial"/>
                        </a:rPr>
                        <a:t>the</a:t>
                      </a:r>
                      <a:r>
                        <a:rPr sz="1500" spc="-25" dirty="0">
                          <a:solidFill>
                            <a:srgbClr val="FF0000"/>
                          </a:solidFill>
                          <a:latin typeface="Arial"/>
                          <a:cs typeface="Arial"/>
                        </a:rPr>
                        <a:t> </a:t>
                      </a:r>
                      <a:r>
                        <a:rPr sz="1500" dirty="0">
                          <a:solidFill>
                            <a:srgbClr val="FF0000"/>
                          </a:solidFill>
                          <a:latin typeface="Arial"/>
                          <a:cs typeface="Arial"/>
                        </a:rPr>
                        <a:t>ISO</a:t>
                      </a:r>
                      <a:r>
                        <a:rPr sz="1500" spc="-35" dirty="0">
                          <a:solidFill>
                            <a:srgbClr val="FF0000"/>
                          </a:solidFill>
                          <a:latin typeface="Arial"/>
                          <a:cs typeface="Arial"/>
                        </a:rPr>
                        <a:t> </a:t>
                      </a:r>
                      <a:r>
                        <a:rPr sz="1500" dirty="0">
                          <a:solidFill>
                            <a:srgbClr val="FF0000"/>
                          </a:solidFill>
                          <a:latin typeface="Arial"/>
                          <a:cs typeface="Arial"/>
                        </a:rPr>
                        <a:t>observers</a:t>
                      </a:r>
                      <a:r>
                        <a:rPr sz="1500" spc="-20" dirty="0">
                          <a:solidFill>
                            <a:srgbClr val="FF0000"/>
                          </a:solidFill>
                          <a:latin typeface="Arial"/>
                          <a:cs typeface="Arial"/>
                        </a:rPr>
                        <a:t> </a:t>
                      </a:r>
                      <a:r>
                        <a:rPr sz="1500" spc="-25" dirty="0">
                          <a:solidFill>
                            <a:srgbClr val="FF0000"/>
                          </a:solidFill>
                          <a:latin typeface="Arial"/>
                          <a:cs typeface="Arial"/>
                        </a:rPr>
                        <a:t>to </a:t>
                      </a:r>
                      <a:r>
                        <a:rPr sz="1500" spc="-10" dirty="0">
                          <a:solidFill>
                            <a:srgbClr val="FF0000"/>
                          </a:solidFill>
                          <a:latin typeface="Arial"/>
                          <a:cs typeface="Arial"/>
                        </a:rPr>
                        <a:t>CEN/CENELEC</a:t>
                      </a:r>
                      <a:r>
                        <a:rPr sz="1500" spc="-35" dirty="0">
                          <a:solidFill>
                            <a:srgbClr val="FF0000"/>
                          </a:solidFill>
                          <a:latin typeface="Arial"/>
                          <a:cs typeface="Arial"/>
                        </a:rPr>
                        <a:t> </a:t>
                      </a:r>
                      <a:r>
                        <a:rPr sz="1500" spc="-10" dirty="0">
                          <a:solidFill>
                            <a:srgbClr val="FF0000"/>
                          </a:solidFill>
                          <a:latin typeface="Arial"/>
                          <a:cs typeface="Arial"/>
                        </a:rPr>
                        <a:t>JTC24.</a:t>
                      </a:r>
                      <a:endParaRPr sz="1500" dirty="0">
                        <a:solidFill>
                          <a:srgbClr val="FF0000"/>
                        </a:solidFill>
                        <a:latin typeface="Arial"/>
                        <a:cs typeface="Arial"/>
                      </a:endParaRPr>
                    </a:p>
                    <a:p>
                      <a:pPr marL="90805">
                        <a:lnSpc>
                          <a:spcPts val="1670"/>
                        </a:lnSpc>
                      </a:pPr>
                      <a:r>
                        <a:rPr sz="1500" b="1" dirty="0">
                          <a:latin typeface="Arial"/>
                          <a:cs typeface="Arial"/>
                        </a:rPr>
                        <a:t>Comment</a:t>
                      </a:r>
                      <a:r>
                        <a:rPr sz="1500" b="1" spc="-25" dirty="0">
                          <a:latin typeface="Arial"/>
                          <a:cs typeface="Arial"/>
                        </a:rPr>
                        <a:t> </a:t>
                      </a:r>
                      <a:r>
                        <a:rPr sz="1500" b="1" dirty="0">
                          <a:latin typeface="Arial"/>
                          <a:cs typeface="Arial"/>
                        </a:rPr>
                        <a:t>from</a:t>
                      </a:r>
                      <a:r>
                        <a:rPr sz="1500" b="1" spc="-40" dirty="0">
                          <a:latin typeface="Arial"/>
                          <a:cs typeface="Arial"/>
                        </a:rPr>
                        <a:t> </a:t>
                      </a:r>
                      <a:r>
                        <a:rPr sz="1500" b="1" dirty="0">
                          <a:latin typeface="Arial"/>
                          <a:cs typeface="Arial"/>
                        </a:rPr>
                        <a:t>SNV</a:t>
                      </a:r>
                      <a:r>
                        <a:rPr sz="1500" b="1" spc="-35" dirty="0">
                          <a:latin typeface="Arial"/>
                          <a:cs typeface="Arial"/>
                        </a:rPr>
                        <a:t> </a:t>
                      </a:r>
                      <a:r>
                        <a:rPr sz="1500" b="1" dirty="0">
                          <a:latin typeface="Arial"/>
                          <a:cs typeface="Arial"/>
                        </a:rPr>
                        <a:t>was</a:t>
                      </a:r>
                      <a:r>
                        <a:rPr sz="1500" b="1" spc="-30" dirty="0">
                          <a:latin typeface="Arial"/>
                          <a:cs typeface="Arial"/>
                        </a:rPr>
                        <a:t> </a:t>
                      </a:r>
                      <a:r>
                        <a:rPr sz="1500" b="1" dirty="0">
                          <a:latin typeface="Arial"/>
                          <a:cs typeface="Arial"/>
                        </a:rPr>
                        <a:t>received.</a:t>
                      </a:r>
                      <a:r>
                        <a:rPr sz="1500" b="1" spc="-30" dirty="0">
                          <a:latin typeface="Arial"/>
                          <a:cs typeface="Arial"/>
                        </a:rPr>
                        <a:t> </a:t>
                      </a:r>
                      <a:r>
                        <a:rPr sz="1500" b="1" dirty="0">
                          <a:latin typeface="Arial"/>
                          <a:cs typeface="Arial"/>
                        </a:rPr>
                        <a:t>(also</a:t>
                      </a:r>
                      <a:r>
                        <a:rPr sz="1500" b="1" spc="-35" dirty="0">
                          <a:latin typeface="Arial"/>
                          <a:cs typeface="Arial"/>
                        </a:rPr>
                        <a:t> </a:t>
                      </a:r>
                      <a:r>
                        <a:rPr sz="1500" b="1" dirty="0">
                          <a:latin typeface="Arial"/>
                          <a:cs typeface="Arial"/>
                        </a:rPr>
                        <a:t>including</a:t>
                      </a:r>
                      <a:r>
                        <a:rPr sz="1500" b="1" spc="15" dirty="0">
                          <a:latin typeface="Arial"/>
                          <a:cs typeface="Arial"/>
                        </a:rPr>
                        <a:t> </a:t>
                      </a:r>
                      <a:r>
                        <a:rPr sz="1600" dirty="0">
                          <a:latin typeface="Arial"/>
                          <a:cs typeface="Arial"/>
                        </a:rPr>
                        <a:t>CAG</a:t>
                      </a:r>
                      <a:r>
                        <a:rPr sz="1600" spc="-50" dirty="0">
                          <a:latin typeface="Arial"/>
                          <a:cs typeface="Arial"/>
                        </a:rPr>
                        <a:t> </a:t>
                      </a:r>
                      <a:r>
                        <a:rPr sz="1600" dirty="0">
                          <a:latin typeface="Arial"/>
                          <a:cs typeface="Arial"/>
                        </a:rPr>
                        <a:t>N</a:t>
                      </a:r>
                      <a:r>
                        <a:rPr sz="1600" spc="-45" dirty="0">
                          <a:latin typeface="Arial"/>
                          <a:cs typeface="Arial"/>
                        </a:rPr>
                        <a:t> </a:t>
                      </a:r>
                      <a:r>
                        <a:rPr sz="1600" spc="-20" dirty="0">
                          <a:latin typeface="Arial"/>
                          <a:cs typeface="Arial"/>
                        </a:rPr>
                        <a:t>260)</a:t>
                      </a:r>
                      <a:endParaRPr sz="1600" dirty="0">
                        <a:latin typeface="Arial"/>
                        <a:cs typeface="Arial"/>
                      </a:endParaRPr>
                    </a:p>
                    <a:p>
                      <a:pPr marL="90805">
                        <a:lnSpc>
                          <a:spcPts val="1735"/>
                        </a:lnSpc>
                      </a:pPr>
                      <a:r>
                        <a:rPr sz="1500" b="1" dirty="0">
                          <a:latin typeface="Arial"/>
                          <a:cs typeface="Arial"/>
                        </a:rPr>
                        <a:t>CAG</a:t>
                      </a:r>
                      <a:r>
                        <a:rPr sz="1500" b="1" spc="-40" dirty="0">
                          <a:latin typeface="Arial"/>
                          <a:cs typeface="Arial"/>
                        </a:rPr>
                        <a:t> </a:t>
                      </a:r>
                      <a:r>
                        <a:rPr sz="1500" b="1" dirty="0">
                          <a:latin typeface="Arial"/>
                          <a:cs typeface="Arial"/>
                        </a:rPr>
                        <a:t>of</a:t>
                      </a:r>
                      <a:r>
                        <a:rPr sz="1500" b="1" spc="-20" dirty="0">
                          <a:latin typeface="Arial"/>
                          <a:cs typeface="Arial"/>
                        </a:rPr>
                        <a:t> </a:t>
                      </a:r>
                      <a:r>
                        <a:rPr sz="1500" b="1" dirty="0">
                          <a:latin typeface="Arial"/>
                          <a:cs typeface="Arial"/>
                        </a:rPr>
                        <a:t>June</a:t>
                      </a:r>
                      <a:r>
                        <a:rPr sz="1500" b="1" spc="-25" dirty="0">
                          <a:latin typeface="Arial"/>
                          <a:cs typeface="Arial"/>
                        </a:rPr>
                        <a:t> </a:t>
                      </a:r>
                      <a:r>
                        <a:rPr sz="1500" b="1" dirty="0">
                          <a:latin typeface="Arial"/>
                          <a:cs typeface="Arial"/>
                        </a:rPr>
                        <a:t>has</a:t>
                      </a:r>
                      <a:r>
                        <a:rPr sz="1500" b="1" spc="-25" dirty="0">
                          <a:latin typeface="Arial"/>
                          <a:cs typeface="Arial"/>
                        </a:rPr>
                        <a:t> </a:t>
                      </a:r>
                      <a:r>
                        <a:rPr sz="1500" b="1" dirty="0">
                          <a:latin typeface="Arial"/>
                          <a:cs typeface="Arial"/>
                        </a:rPr>
                        <a:t>discussed</a:t>
                      </a:r>
                      <a:r>
                        <a:rPr sz="1500" b="1" spc="-35" dirty="0">
                          <a:latin typeface="Arial"/>
                          <a:cs typeface="Arial"/>
                        </a:rPr>
                        <a:t> </a:t>
                      </a:r>
                      <a:r>
                        <a:rPr sz="1500" b="1" dirty="0">
                          <a:latin typeface="Arial"/>
                          <a:cs typeface="Arial"/>
                        </a:rPr>
                        <a:t>the</a:t>
                      </a:r>
                      <a:r>
                        <a:rPr sz="1500" b="1" spc="-25" dirty="0">
                          <a:latin typeface="Arial"/>
                          <a:cs typeface="Arial"/>
                        </a:rPr>
                        <a:t> </a:t>
                      </a:r>
                      <a:r>
                        <a:rPr sz="1500" b="1" spc="-10" dirty="0">
                          <a:latin typeface="Arial"/>
                          <a:cs typeface="Arial"/>
                        </a:rPr>
                        <a:t>issue.</a:t>
                      </a:r>
                      <a:endParaRPr sz="1500" dirty="0">
                        <a:latin typeface="Arial"/>
                        <a:cs typeface="Arial"/>
                      </a:endParaRPr>
                    </a:p>
                  </a:txBody>
                  <a:tcPr marL="0" marR="0" marT="4762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4"/>
                  </a:ext>
                </a:extLst>
              </a:tr>
              <a:tr h="370205">
                <a:tc>
                  <a:txBody>
                    <a:bodyPr/>
                    <a:lstStyle/>
                    <a:p>
                      <a:pPr marL="91440">
                        <a:lnSpc>
                          <a:spcPct val="100000"/>
                        </a:lnSpc>
                        <a:spcBef>
                          <a:spcPts val="204"/>
                        </a:spcBef>
                      </a:pPr>
                      <a:r>
                        <a:rPr sz="1600" spc="-50" dirty="0">
                          <a:latin typeface="Arial"/>
                          <a:cs typeface="Arial"/>
                        </a:rPr>
                        <a:t>5</a:t>
                      </a:r>
                      <a:endParaRPr sz="1600">
                        <a:latin typeface="Arial"/>
                        <a:cs typeface="Arial"/>
                      </a:endParaRPr>
                    </a:p>
                  </a:txBody>
                  <a:tcPr marL="0" marR="0" marT="26034"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5"/>
                        </a:spcBef>
                      </a:pPr>
                      <a:r>
                        <a:rPr sz="1500" dirty="0">
                          <a:latin typeface="Arial"/>
                          <a:cs typeface="Arial"/>
                        </a:rPr>
                        <a:t>Resolution</a:t>
                      </a:r>
                      <a:r>
                        <a:rPr sz="1500" spc="-60" dirty="0">
                          <a:latin typeface="Arial"/>
                          <a:cs typeface="Arial"/>
                        </a:rPr>
                        <a:t> </a:t>
                      </a:r>
                      <a:r>
                        <a:rPr sz="1500" spc="-50" dirty="0">
                          <a:latin typeface="Arial"/>
                          <a:cs typeface="Arial"/>
                        </a:rPr>
                        <a:t>V-</a:t>
                      </a:r>
                      <a:r>
                        <a:rPr sz="1500" spc="-10" dirty="0">
                          <a:latin typeface="Arial"/>
                          <a:cs typeface="Arial"/>
                        </a:rPr>
                        <a:t>2025-</a:t>
                      </a:r>
                      <a:r>
                        <a:rPr sz="1500" spc="-25" dirty="0">
                          <a:latin typeface="Arial"/>
                          <a:cs typeface="Arial"/>
                        </a:rPr>
                        <a:t>03</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15"/>
                        </a:spcBef>
                      </a:pPr>
                      <a:r>
                        <a:rPr sz="1500" spc="-10" dirty="0">
                          <a:latin typeface="Arial"/>
                          <a:cs typeface="Arial"/>
                        </a:rPr>
                        <a:t>approved</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2075">
                        <a:lnSpc>
                          <a:spcPct val="100000"/>
                        </a:lnSpc>
                        <a:spcBef>
                          <a:spcPts val="215"/>
                        </a:spcBef>
                      </a:pPr>
                      <a:r>
                        <a:rPr sz="1500" spc="-10" dirty="0">
                          <a:latin typeface="Arial"/>
                          <a:cs typeface="Arial"/>
                        </a:rPr>
                        <a:t>N1575</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5"/>
                        </a:spcBef>
                      </a:pPr>
                      <a:r>
                        <a:rPr sz="1500" dirty="0">
                          <a:latin typeface="Arial"/>
                          <a:cs typeface="Arial"/>
                        </a:rPr>
                        <a:t>Establishment</a:t>
                      </a:r>
                      <a:r>
                        <a:rPr sz="1500" spc="-65" dirty="0">
                          <a:latin typeface="Arial"/>
                          <a:cs typeface="Arial"/>
                        </a:rPr>
                        <a:t> </a:t>
                      </a:r>
                      <a:r>
                        <a:rPr sz="1500" dirty="0">
                          <a:latin typeface="Arial"/>
                          <a:cs typeface="Arial"/>
                        </a:rPr>
                        <a:t>of</a:t>
                      </a:r>
                      <a:r>
                        <a:rPr sz="1500" spc="-45" dirty="0">
                          <a:latin typeface="Arial"/>
                          <a:cs typeface="Arial"/>
                        </a:rPr>
                        <a:t> </a:t>
                      </a:r>
                      <a:r>
                        <a:rPr sz="1500" dirty="0">
                          <a:latin typeface="Arial"/>
                          <a:cs typeface="Arial"/>
                        </a:rPr>
                        <a:t>ODCCN</a:t>
                      </a:r>
                      <a:r>
                        <a:rPr sz="1500" spc="-50" dirty="0">
                          <a:latin typeface="Arial"/>
                          <a:cs typeface="Arial"/>
                        </a:rPr>
                        <a:t> </a:t>
                      </a:r>
                      <a:r>
                        <a:rPr sz="1500" dirty="0">
                          <a:latin typeface="Arial"/>
                          <a:cs typeface="Arial"/>
                        </a:rPr>
                        <a:t>for</a:t>
                      </a:r>
                      <a:r>
                        <a:rPr sz="1500" spc="-105" dirty="0">
                          <a:latin typeface="Arial"/>
                          <a:cs typeface="Arial"/>
                        </a:rPr>
                        <a:t> </a:t>
                      </a:r>
                      <a:r>
                        <a:rPr sz="1500" spc="-10" dirty="0">
                          <a:latin typeface="Arial"/>
                          <a:cs typeface="Arial"/>
                        </a:rPr>
                        <a:t>A-</a:t>
                      </a:r>
                      <a:r>
                        <a:rPr sz="1500" dirty="0">
                          <a:latin typeface="Arial"/>
                          <a:cs typeface="Arial"/>
                        </a:rPr>
                        <a:t>liaison</a:t>
                      </a:r>
                      <a:r>
                        <a:rPr sz="1500" spc="-40" dirty="0">
                          <a:latin typeface="Arial"/>
                          <a:cs typeface="Arial"/>
                        </a:rPr>
                        <a:t> </a:t>
                      </a:r>
                      <a:r>
                        <a:rPr sz="1500" dirty="0">
                          <a:latin typeface="Arial"/>
                          <a:cs typeface="Arial"/>
                        </a:rPr>
                        <a:t>membership</a:t>
                      </a:r>
                      <a:r>
                        <a:rPr sz="1500" spc="-40" dirty="0">
                          <a:latin typeface="Arial"/>
                          <a:cs typeface="Arial"/>
                        </a:rPr>
                        <a:t> </a:t>
                      </a:r>
                      <a:r>
                        <a:rPr sz="1500" dirty="0">
                          <a:latin typeface="Arial"/>
                          <a:cs typeface="Arial"/>
                        </a:rPr>
                        <a:t>with</a:t>
                      </a:r>
                      <a:r>
                        <a:rPr sz="1500" spc="-80" dirty="0">
                          <a:latin typeface="Arial"/>
                          <a:cs typeface="Arial"/>
                        </a:rPr>
                        <a:t> </a:t>
                      </a:r>
                      <a:r>
                        <a:rPr sz="1500" spc="-10" dirty="0">
                          <a:latin typeface="Arial"/>
                          <a:cs typeface="Arial"/>
                        </a:rPr>
                        <a:t>TC154</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5"/>
                  </a:ext>
                </a:extLst>
              </a:tr>
              <a:tr h="514984">
                <a:tc>
                  <a:txBody>
                    <a:bodyPr/>
                    <a:lstStyle/>
                    <a:p>
                      <a:pPr marL="91440">
                        <a:lnSpc>
                          <a:spcPct val="100000"/>
                        </a:lnSpc>
                        <a:spcBef>
                          <a:spcPts val="204"/>
                        </a:spcBef>
                      </a:pPr>
                      <a:r>
                        <a:rPr sz="1600" spc="-50" dirty="0">
                          <a:latin typeface="Arial"/>
                          <a:cs typeface="Arial"/>
                        </a:rPr>
                        <a:t>6</a:t>
                      </a:r>
                      <a:endParaRPr sz="1600">
                        <a:latin typeface="Arial"/>
                        <a:cs typeface="Arial"/>
                      </a:endParaRPr>
                    </a:p>
                  </a:txBody>
                  <a:tcPr marL="0" marR="0" marT="26034"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marR="125095">
                        <a:lnSpc>
                          <a:spcPts val="1670"/>
                        </a:lnSpc>
                        <a:spcBef>
                          <a:spcPts val="380"/>
                        </a:spcBef>
                      </a:pPr>
                      <a:r>
                        <a:rPr sz="1500" dirty="0">
                          <a:latin typeface="Arial"/>
                          <a:cs typeface="Arial"/>
                        </a:rPr>
                        <a:t>CIB</a:t>
                      </a:r>
                      <a:r>
                        <a:rPr sz="1500" spc="-30" dirty="0">
                          <a:latin typeface="Arial"/>
                          <a:cs typeface="Arial"/>
                        </a:rPr>
                        <a:t> </a:t>
                      </a:r>
                      <a:r>
                        <a:rPr sz="1500" dirty="0">
                          <a:latin typeface="Arial"/>
                          <a:cs typeface="Arial"/>
                        </a:rPr>
                        <a:t>to</a:t>
                      </a:r>
                      <a:r>
                        <a:rPr sz="1500" spc="-10" dirty="0">
                          <a:latin typeface="Arial"/>
                          <a:cs typeface="Arial"/>
                        </a:rPr>
                        <a:t> </a:t>
                      </a:r>
                      <a:r>
                        <a:rPr sz="1500" dirty="0">
                          <a:latin typeface="Arial"/>
                          <a:cs typeface="Arial"/>
                        </a:rPr>
                        <a:t>gather</a:t>
                      </a:r>
                      <a:r>
                        <a:rPr sz="1500" spc="-10" dirty="0">
                          <a:latin typeface="Arial"/>
                          <a:cs typeface="Arial"/>
                        </a:rPr>
                        <a:t> additional </a:t>
                      </a:r>
                      <a:r>
                        <a:rPr sz="1500" dirty="0">
                          <a:latin typeface="Arial"/>
                          <a:cs typeface="Arial"/>
                        </a:rPr>
                        <a:t>commitments</a:t>
                      </a:r>
                      <a:r>
                        <a:rPr sz="1500" spc="-25" dirty="0">
                          <a:latin typeface="Arial"/>
                          <a:cs typeface="Arial"/>
                        </a:rPr>
                        <a:t> </a:t>
                      </a:r>
                      <a:r>
                        <a:rPr sz="1500" dirty="0">
                          <a:latin typeface="Arial"/>
                          <a:cs typeface="Arial"/>
                        </a:rPr>
                        <a:t>to</a:t>
                      </a:r>
                      <a:r>
                        <a:rPr sz="1500" spc="-30" dirty="0">
                          <a:latin typeface="Arial"/>
                          <a:cs typeface="Arial"/>
                        </a:rPr>
                        <a:t> </a:t>
                      </a:r>
                      <a:r>
                        <a:rPr sz="1500" dirty="0">
                          <a:latin typeface="Arial"/>
                          <a:cs typeface="Arial"/>
                        </a:rPr>
                        <a:t>ISO</a:t>
                      </a:r>
                      <a:r>
                        <a:rPr sz="1500" spc="-30" dirty="0">
                          <a:latin typeface="Arial"/>
                          <a:cs typeface="Arial"/>
                        </a:rPr>
                        <a:t> </a:t>
                      </a:r>
                      <a:r>
                        <a:rPr sz="1500" spc="-10" dirty="0">
                          <a:latin typeface="Arial"/>
                          <a:cs typeface="Arial"/>
                        </a:rPr>
                        <a:t>14533-</a:t>
                      </a:r>
                      <a:r>
                        <a:rPr sz="1500" spc="-50" dirty="0">
                          <a:latin typeface="Arial"/>
                          <a:cs typeface="Arial"/>
                        </a:rPr>
                        <a:t>5</a:t>
                      </a:r>
                      <a:endParaRPr sz="1500">
                        <a:latin typeface="Arial"/>
                        <a:cs typeface="Arial"/>
                      </a:endParaRPr>
                    </a:p>
                  </a:txBody>
                  <a:tcPr marL="0" marR="0" marT="4826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15"/>
                        </a:spcBef>
                      </a:pPr>
                      <a:r>
                        <a:rPr sz="1500" spc="-10" dirty="0">
                          <a:latin typeface="Arial"/>
                          <a:cs typeface="Arial"/>
                        </a:rPr>
                        <a:t>failed</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2075">
                        <a:lnSpc>
                          <a:spcPct val="100000"/>
                        </a:lnSpc>
                        <a:spcBef>
                          <a:spcPts val="215"/>
                        </a:spcBef>
                      </a:pPr>
                      <a:r>
                        <a:rPr sz="1500" spc="-10" dirty="0">
                          <a:latin typeface="Arial"/>
                          <a:cs typeface="Arial"/>
                        </a:rPr>
                        <a:t>N1570</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15"/>
                        </a:spcBef>
                      </a:pPr>
                      <a:r>
                        <a:rPr sz="1500" dirty="0">
                          <a:latin typeface="Arial"/>
                          <a:cs typeface="Arial"/>
                        </a:rPr>
                        <a:t>ISO/NP</a:t>
                      </a:r>
                      <a:r>
                        <a:rPr sz="1500" spc="-45" dirty="0">
                          <a:latin typeface="Arial"/>
                          <a:cs typeface="Arial"/>
                        </a:rPr>
                        <a:t> </a:t>
                      </a:r>
                      <a:r>
                        <a:rPr sz="1500" spc="-10" dirty="0">
                          <a:latin typeface="Arial"/>
                          <a:cs typeface="Arial"/>
                        </a:rPr>
                        <a:t>14533-</a:t>
                      </a:r>
                      <a:r>
                        <a:rPr sz="1500" dirty="0">
                          <a:latin typeface="Arial"/>
                          <a:cs typeface="Arial"/>
                        </a:rPr>
                        <a:t>5</a:t>
                      </a:r>
                      <a:r>
                        <a:rPr sz="1500" spc="-15" dirty="0">
                          <a:latin typeface="Arial"/>
                          <a:cs typeface="Arial"/>
                        </a:rPr>
                        <a:t> </a:t>
                      </a:r>
                      <a:r>
                        <a:rPr sz="1500" dirty="0">
                          <a:latin typeface="Arial"/>
                          <a:cs typeface="Arial"/>
                        </a:rPr>
                        <a:t>ballot</a:t>
                      </a:r>
                      <a:r>
                        <a:rPr sz="1500" spc="-25" dirty="0">
                          <a:latin typeface="Arial"/>
                          <a:cs typeface="Arial"/>
                        </a:rPr>
                        <a:t> </a:t>
                      </a:r>
                      <a:r>
                        <a:rPr sz="1500" spc="-10" dirty="0">
                          <a:latin typeface="Arial"/>
                          <a:cs typeface="Arial"/>
                        </a:rPr>
                        <a:t>failed</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6"/>
                  </a:ext>
                </a:extLst>
              </a:tr>
              <a:tr h="514984">
                <a:tc>
                  <a:txBody>
                    <a:bodyPr/>
                    <a:lstStyle/>
                    <a:p>
                      <a:pPr marL="91440">
                        <a:lnSpc>
                          <a:spcPct val="100000"/>
                        </a:lnSpc>
                        <a:spcBef>
                          <a:spcPts val="195"/>
                        </a:spcBef>
                      </a:pPr>
                      <a:r>
                        <a:rPr sz="1600" spc="-50" dirty="0">
                          <a:latin typeface="Arial"/>
                          <a:cs typeface="Arial"/>
                        </a:rPr>
                        <a:t>7</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marR="295275">
                        <a:lnSpc>
                          <a:spcPts val="1660"/>
                        </a:lnSpc>
                        <a:spcBef>
                          <a:spcPts val="390"/>
                        </a:spcBef>
                      </a:pPr>
                      <a:r>
                        <a:rPr sz="1500" dirty="0">
                          <a:latin typeface="Arial"/>
                          <a:cs typeface="Arial"/>
                        </a:rPr>
                        <a:t>CIB</a:t>
                      </a:r>
                      <a:r>
                        <a:rPr sz="1500" spc="-30" dirty="0">
                          <a:latin typeface="Arial"/>
                          <a:cs typeface="Arial"/>
                        </a:rPr>
                        <a:t> </a:t>
                      </a:r>
                      <a:r>
                        <a:rPr sz="1500" dirty="0">
                          <a:latin typeface="Arial"/>
                          <a:cs typeface="Arial"/>
                        </a:rPr>
                        <a:t>to</a:t>
                      </a:r>
                      <a:r>
                        <a:rPr sz="1500" spc="-10" dirty="0">
                          <a:latin typeface="Arial"/>
                          <a:cs typeface="Arial"/>
                        </a:rPr>
                        <a:t> </a:t>
                      </a:r>
                      <a:r>
                        <a:rPr sz="1500" dirty="0">
                          <a:latin typeface="Arial"/>
                          <a:cs typeface="Arial"/>
                        </a:rPr>
                        <a:t>gather</a:t>
                      </a:r>
                      <a:r>
                        <a:rPr sz="1500" spc="-10" dirty="0">
                          <a:latin typeface="Arial"/>
                          <a:cs typeface="Arial"/>
                        </a:rPr>
                        <a:t> additional </a:t>
                      </a:r>
                      <a:r>
                        <a:rPr sz="1500" dirty="0">
                          <a:latin typeface="Arial"/>
                          <a:cs typeface="Arial"/>
                        </a:rPr>
                        <a:t>commitments</a:t>
                      </a:r>
                      <a:r>
                        <a:rPr sz="1500" spc="-30" dirty="0">
                          <a:latin typeface="Arial"/>
                          <a:cs typeface="Arial"/>
                        </a:rPr>
                        <a:t> </a:t>
                      </a:r>
                      <a:r>
                        <a:rPr sz="1500" dirty="0">
                          <a:latin typeface="Arial"/>
                          <a:cs typeface="Arial"/>
                        </a:rPr>
                        <a:t>to</a:t>
                      </a:r>
                      <a:r>
                        <a:rPr sz="1500" spc="-30" dirty="0">
                          <a:latin typeface="Arial"/>
                          <a:cs typeface="Arial"/>
                        </a:rPr>
                        <a:t> </a:t>
                      </a:r>
                      <a:r>
                        <a:rPr sz="1500" dirty="0">
                          <a:latin typeface="Arial"/>
                          <a:cs typeface="Arial"/>
                        </a:rPr>
                        <a:t>ISO</a:t>
                      </a:r>
                      <a:r>
                        <a:rPr sz="1500" spc="-35" dirty="0">
                          <a:latin typeface="Arial"/>
                          <a:cs typeface="Arial"/>
                        </a:rPr>
                        <a:t> </a:t>
                      </a:r>
                      <a:r>
                        <a:rPr sz="1500" spc="-10" dirty="0">
                          <a:latin typeface="Arial"/>
                          <a:cs typeface="Arial"/>
                        </a:rPr>
                        <a:t>16356</a:t>
                      </a:r>
                      <a:endParaRPr sz="1500">
                        <a:latin typeface="Arial"/>
                        <a:cs typeface="Arial"/>
                      </a:endParaRPr>
                    </a:p>
                  </a:txBody>
                  <a:tcPr marL="0" marR="0" marT="4953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15"/>
                        </a:spcBef>
                      </a:pPr>
                      <a:r>
                        <a:rPr sz="1500" spc="-10" dirty="0">
                          <a:latin typeface="Arial"/>
                          <a:cs typeface="Arial"/>
                        </a:rPr>
                        <a:t>failed</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2075">
                        <a:lnSpc>
                          <a:spcPct val="100000"/>
                        </a:lnSpc>
                        <a:spcBef>
                          <a:spcPts val="215"/>
                        </a:spcBef>
                      </a:pPr>
                      <a:r>
                        <a:rPr sz="1500" spc="-10" dirty="0">
                          <a:latin typeface="Arial"/>
                          <a:cs typeface="Arial"/>
                        </a:rPr>
                        <a:t>N1579</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5"/>
                        </a:spcBef>
                      </a:pPr>
                      <a:r>
                        <a:rPr sz="1500" dirty="0">
                          <a:latin typeface="Arial"/>
                          <a:cs typeface="Arial"/>
                        </a:rPr>
                        <a:t>ISO/NP</a:t>
                      </a:r>
                      <a:r>
                        <a:rPr sz="1500" spc="-55" dirty="0">
                          <a:latin typeface="Arial"/>
                          <a:cs typeface="Arial"/>
                        </a:rPr>
                        <a:t> </a:t>
                      </a:r>
                      <a:r>
                        <a:rPr sz="1500" dirty="0">
                          <a:latin typeface="Arial"/>
                          <a:cs typeface="Arial"/>
                        </a:rPr>
                        <a:t>16356</a:t>
                      </a:r>
                      <a:r>
                        <a:rPr sz="1500" spc="-35" dirty="0">
                          <a:latin typeface="Arial"/>
                          <a:cs typeface="Arial"/>
                        </a:rPr>
                        <a:t> </a:t>
                      </a:r>
                      <a:r>
                        <a:rPr sz="1500" dirty="0">
                          <a:latin typeface="Arial"/>
                          <a:cs typeface="Arial"/>
                        </a:rPr>
                        <a:t>ballot</a:t>
                      </a:r>
                      <a:r>
                        <a:rPr sz="1500" spc="-35" dirty="0">
                          <a:latin typeface="Arial"/>
                          <a:cs typeface="Arial"/>
                        </a:rPr>
                        <a:t> </a:t>
                      </a:r>
                      <a:r>
                        <a:rPr sz="1500" spc="-10" dirty="0">
                          <a:latin typeface="Arial"/>
                          <a:cs typeface="Arial"/>
                        </a:rPr>
                        <a:t>failed</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7"/>
                  </a:ext>
                </a:extLst>
              </a:tr>
              <a:tr h="370205">
                <a:tc>
                  <a:txBody>
                    <a:bodyPr/>
                    <a:lstStyle/>
                    <a:p>
                      <a:pPr marL="91440">
                        <a:lnSpc>
                          <a:spcPct val="100000"/>
                        </a:lnSpc>
                        <a:spcBef>
                          <a:spcPts val="200"/>
                        </a:spcBef>
                      </a:pPr>
                      <a:r>
                        <a:rPr sz="1600" spc="-50" dirty="0">
                          <a:latin typeface="Arial"/>
                          <a:cs typeface="Arial"/>
                        </a:rPr>
                        <a:t>8</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10"/>
                        </a:spcBef>
                      </a:pPr>
                      <a:r>
                        <a:rPr sz="1500" dirty="0">
                          <a:latin typeface="Arial"/>
                          <a:cs typeface="Arial"/>
                        </a:rPr>
                        <a:t>Resolution</a:t>
                      </a:r>
                      <a:r>
                        <a:rPr sz="1500" spc="-60" dirty="0">
                          <a:latin typeface="Arial"/>
                          <a:cs typeface="Arial"/>
                        </a:rPr>
                        <a:t> </a:t>
                      </a:r>
                      <a:r>
                        <a:rPr sz="1500" spc="-50" dirty="0">
                          <a:latin typeface="Arial"/>
                          <a:cs typeface="Arial"/>
                        </a:rPr>
                        <a:t>V-</a:t>
                      </a:r>
                      <a:r>
                        <a:rPr sz="1500" spc="-10" dirty="0">
                          <a:latin typeface="Arial"/>
                          <a:cs typeface="Arial"/>
                        </a:rPr>
                        <a:t>2025-</a:t>
                      </a:r>
                      <a:r>
                        <a:rPr sz="1500" spc="-25" dirty="0">
                          <a:latin typeface="Arial"/>
                          <a:cs typeface="Arial"/>
                        </a:rPr>
                        <a:t>04</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10"/>
                        </a:spcBef>
                      </a:pPr>
                      <a:r>
                        <a:rPr sz="1500" spc="-10" dirty="0">
                          <a:latin typeface="Arial"/>
                          <a:cs typeface="Arial"/>
                        </a:rPr>
                        <a:t>approved</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2075">
                        <a:lnSpc>
                          <a:spcPct val="100000"/>
                        </a:lnSpc>
                        <a:spcBef>
                          <a:spcPts val="210"/>
                        </a:spcBef>
                      </a:pPr>
                      <a:r>
                        <a:rPr sz="1500" spc="-10" dirty="0">
                          <a:latin typeface="Arial"/>
                          <a:cs typeface="Arial"/>
                        </a:rPr>
                        <a:t>N1583</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10"/>
                        </a:spcBef>
                      </a:pPr>
                      <a:r>
                        <a:rPr sz="1500" dirty="0">
                          <a:latin typeface="Arial"/>
                          <a:cs typeface="Arial"/>
                        </a:rPr>
                        <a:t>Establishment</a:t>
                      </a:r>
                      <a:r>
                        <a:rPr sz="1500" spc="-35" dirty="0">
                          <a:latin typeface="Arial"/>
                          <a:cs typeface="Arial"/>
                        </a:rPr>
                        <a:t> </a:t>
                      </a:r>
                      <a:r>
                        <a:rPr sz="1500" dirty="0">
                          <a:latin typeface="Arial"/>
                          <a:cs typeface="Arial"/>
                        </a:rPr>
                        <a:t>of</a:t>
                      </a:r>
                      <a:r>
                        <a:rPr sz="1500" spc="-30" dirty="0">
                          <a:latin typeface="Arial"/>
                          <a:cs typeface="Arial"/>
                        </a:rPr>
                        <a:t> </a:t>
                      </a:r>
                      <a:r>
                        <a:rPr sz="1500" dirty="0">
                          <a:latin typeface="Arial"/>
                          <a:cs typeface="Arial"/>
                        </a:rPr>
                        <a:t>BIMCO</a:t>
                      </a:r>
                      <a:r>
                        <a:rPr sz="1500" spc="-40" dirty="0">
                          <a:latin typeface="Arial"/>
                          <a:cs typeface="Arial"/>
                        </a:rPr>
                        <a:t> </a:t>
                      </a:r>
                      <a:r>
                        <a:rPr sz="1500" dirty="0">
                          <a:latin typeface="Arial"/>
                          <a:cs typeface="Arial"/>
                        </a:rPr>
                        <a:t>for</a:t>
                      </a:r>
                      <a:r>
                        <a:rPr sz="1500" spc="-105" dirty="0">
                          <a:latin typeface="Arial"/>
                          <a:cs typeface="Arial"/>
                        </a:rPr>
                        <a:t> </a:t>
                      </a:r>
                      <a:r>
                        <a:rPr sz="1500" spc="-20" dirty="0">
                          <a:latin typeface="Arial"/>
                          <a:cs typeface="Arial"/>
                        </a:rPr>
                        <a:t>A-</a:t>
                      </a:r>
                      <a:r>
                        <a:rPr sz="1500" dirty="0">
                          <a:latin typeface="Arial"/>
                          <a:cs typeface="Arial"/>
                        </a:rPr>
                        <a:t>liaison</a:t>
                      </a:r>
                      <a:r>
                        <a:rPr sz="1500" spc="-25" dirty="0">
                          <a:latin typeface="Arial"/>
                          <a:cs typeface="Arial"/>
                        </a:rPr>
                        <a:t> </a:t>
                      </a:r>
                      <a:r>
                        <a:rPr sz="1500" dirty="0">
                          <a:latin typeface="Arial"/>
                          <a:cs typeface="Arial"/>
                        </a:rPr>
                        <a:t>with</a:t>
                      </a:r>
                      <a:r>
                        <a:rPr sz="1500" spc="-55" dirty="0">
                          <a:latin typeface="Arial"/>
                          <a:cs typeface="Arial"/>
                        </a:rPr>
                        <a:t> </a:t>
                      </a:r>
                      <a:r>
                        <a:rPr sz="1500" spc="-10" dirty="0">
                          <a:latin typeface="Arial"/>
                          <a:cs typeface="Arial"/>
                        </a:rPr>
                        <a:t>TC154</a:t>
                      </a:r>
                      <a:endParaRPr sz="1500" dirty="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8"/>
                  </a:ext>
                </a:extLst>
              </a:tr>
            </a:tbl>
          </a:graphicData>
        </a:graphic>
      </p:graphicFrame>
    </p:spTree>
    <p:extLst>
      <p:ext uri="{BB962C8B-B14F-4D97-AF65-F5344CB8AC3E}">
        <p14:creationId xmlns:p14="http://schemas.microsoft.com/office/powerpoint/2010/main" val="47321625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9C2F2E47-2E17-A4EC-1B87-15D7D259DAB8}"/>
              </a:ext>
            </a:extLst>
          </p:cNvPr>
          <p:cNvSpPr txBox="1"/>
          <p:nvPr/>
        </p:nvSpPr>
        <p:spPr>
          <a:xfrm>
            <a:off x="345057" y="232913"/>
            <a:ext cx="2760452" cy="523220"/>
          </a:xfrm>
          <a:prstGeom prst="rect">
            <a:avLst/>
          </a:prstGeom>
          <a:noFill/>
        </p:spPr>
        <p:txBody>
          <a:bodyPr wrap="square" rtlCol="0">
            <a:spAutoFit/>
          </a:bodyPr>
          <a:lstStyle/>
          <a:p>
            <a:r>
              <a:rPr kumimoji="1" lang="en-US" altLang="ja-JP" sz="2800" b="1" dirty="0"/>
              <a:t>CIB Ballot</a:t>
            </a:r>
            <a:r>
              <a:rPr lang="en-US" altLang="ja-JP" sz="2800" b="1" dirty="0"/>
              <a:t> (2)</a:t>
            </a:r>
            <a:endParaRPr kumimoji="1" lang="ja-JP" altLang="en-US" sz="2800" b="1" dirty="0"/>
          </a:p>
        </p:txBody>
      </p:sp>
      <p:graphicFrame>
        <p:nvGraphicFramePr>
          <p:cNvPr id="4" name="object 3">
            <a:extLst>
              <a:ext uri="{FF2B5EF4-FFF2-40B4-BE49-F238E27FC236}">
                <a16:creationId xmlns:a16="http://schemas.microsoft.com/office/drawing/2014/main" id="{5E6DC7B1-2E0D-0F63-D666-4BFE5041AC1E}"/>
              </a:ext>
            </a:extLst>
          </p:cNvPr>
          <p:cNvGraphicFramePr>
            <a:graphicFrameLocks noGrp="1"/>
          </p:cNvGraphicFramePr>
          <p:nvPr>
            <p:extLst>
              <p:ext uri="{D42A27DB-BD31-4B8C-83A1-F6EECF244321}">
                <p14:modId xmlns:p14="http://schemas.microsoft.com/office/powerpoint/2010/main" val="3233052928"/>
              </p:ext>
            </p:extLst>
          </p:nvPr>
        </p:nvGraphicFramePr>
        <p:xfrm>
          <a:off x="215470" y="756133"/>
          <a:ext cx="11539854" cy="5438139"/>
        </p:xfrm>
        <a:graphic>
          <a:graphicData uri="http://schemas.openxmlformats.org/drawingml/2006/table">
            <a:tbl>
              <a:tblPr firstRow="1" bandRow="1">
                <a:tableStyleId>{2D5ABB26-0587-4C30-8999-92F81FD0307C}</a:tableStyleId>
              </a:tblPr>
              <a:tblGrid>
                <a:gridCol w="609600">
                  <a:extLst>
                    <a:ext uri="{9D8B030D-6E8A-4147-A177-3AD203B41FA5}">
                      <a16:colId xmlns:a16="http://schemas.microsoft.com/office/drawing/2014/main" val="20000"/>
                    </a:ext>
                  </a:extLst>
                </a:gridCol>
                <a:gridCol w="2375535">
                  <a:extLst>
                    <a:ext uri="{9D8B030D-6E8A-4147-A177-3AD203B41FA5}">
                      <a16:colId xmlns:a16="http://schemas.microsoft.com/office/drawing/2014/main" val="20001"/>
                    </a:ext>
                  </a:extLst>
                </a:gridCol>
                <a:gridCol w="1376680">
                  <a:extLst>
                    <a:ext uri="{9D8B030D-6E8A-4147-A177-3AD203B41FA5}">
                      <a16:colId xmlns:a16="http://schemas.microsoft.com/office/drawing/2014/main" val="20002"/>
                    </a:ext>
                  </a:extLst>
                </a:gridCol>
                <a:gridCol w="1345564">
                  <a:extLst>
                    <a:ext uri="{9D8B030D-6E8A-4147-A177-3AD203B41FA5}">
                      <a16:colId xmlns:a16="http://schemas.microsoft.com/office/drawing/2014/main" val="20003"/>
                    </a:ext>
                  </a:extLst>
                </a:gridCol>
                <a:gridCol w="5832475">
                  <a:extLst>
                    <a:ext uri="{9D8B030D-6E8A-4147-A177-3AD203B41FA5}">
                      <a16:colId xmlns:a16="http://schemas.microsoft.com/office/drawing/2014/main" val="20004"/>
                    </a:ext>
                  </a:extLst>
                </a:gridCol>
              </a:tblGrid>
              <a:tr h="542925">
                <a:tc>
                  <a:txBody>
                    <a:bodyPr/>
                    <a:lstStyle/>
                    <a:p>
                      <a:pPr marL="147955">
                        <a:lnSpc>
                          <a:spcPct val="100000"/>
                        </a:lnSpc>
                        <a:spcBef>
                          <a:spcPts val="200"/>
                        </a:spcBef>
                      </a:pPr>
                      <a:r>
                        <a:rPr sz="1600" b="1" spc="-25" dirty="0">
                          <a:solidFill>
                            <a:srgbClr val="FFFFFF"/>
                          </a:solidFill>
                          <a:latin typeface="Arial"/>
                          <a:cs typeface="Arial"/>
                        </a:rPr>
                        <a:t>No.</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170">
                        <a:lnSpc>
                          <a:spcPct val="100000"/>
                        </a:lnSpc>
                        <a:spcBef>
                          <a:spcPts val="200"/>
                        </a:spcBef>
                      </a:pPr>
                      <a:r>
                        <a:rPr sz="1600" b="1" dirty="0">
                          <a:solidFill>
                            <a:srgbClr val="FFFFFF"/>
                          </a:solidFill>
                          <a:latin typeface="Arial"/>
                          <a:cs typeface="Arial"/>
                        </a:rPr>
                        <a:t>Draft</a:t>
                      </a:r>
                      <a:r>
                        <a:rPr sz="1600" b="1" spc="-75" dirty="0">
                          <a:solidFill>
                            <a:srgbClr val="FFFFFF"/>
                          </a:solidFill>
                          <a:latin typeface="Arial"/>
                          <a:cs typeface="Arial"/>
                        </a:rPr>
                        <a:t> </a:t>
                      </a:r>
                      <a:r>
                        <a:rPr sz="1600" b="1" dirty="0" err="1">
                          <a:solidFill>
                            <a:srgbClr val="FFFFFF"/>
                          </a:solidFill>
                          <a:latin typeface="Arial"/>
                          <a:cs typeface="Arial"/>
                        </a:rPr>
                        <a:t>Rsolution</a:t>
                      </a:r>
                      <a:r>
                        <a:rPr sz="1600" b="1" spc="-65" dirty="0">
                          <a:solidFill>
                            <a:srgbClr val="FFFFFF"/>
                          </a:solidFill>
                          <a:latin typeface="Arial"/>
                          <a:cs typeface="Arial"/>
                        </a:rPr>
                        <a:t> </a:t>
                      </a:r>
                      <a:r>
                        <a:rPr sz="1600" b="1" spc="-25" dirty="0">
                          <a:solidFill>
                            <a:srgbClr val="FFFFFF"/>
                          </a:solidFill>
                          <a:latin typeface="Arial"/>
                          <a:cs typeface="Arial"/>
                        </a:rPr>
                        <a:t>No.</a:t>
                      </a:r>
                      <a:endParaRPr sz="1600" dirty="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marR="662940">
                        <a:lnSpc>
                          <a:spcPts val="1780"/>
                        </a:lnSpc>
                        <a:spcBef>
                          <a:spcPts val="375"/>
                        </a:spcBef>
                      </a:pPr>
                      <a:r>
                        <a:rPr sz="1600" b="1" spc="-35" dirty="0">
                          <a:solidFill>
                            <a:srgbClr val="FFFFFF"/>
                          </a:solidFill>
                          <a:latin typeface="Arial"/>
                          <a:cs typeface="Arial"/>
                        </a:rPr>
                        <a:t>Voting </a:t>
                      </a:r>
                      <a:r>
                        <a:rPr sz="1600" b="1" spc="-10" dirty="0">
                          <a:solidFill>
                            <a:srgbClr val="FFFFFF"/>
                          </a:solidFill>
                          <a:latin typeface="Arial"/>
                          <a:cs typeface="Arial"/>
                        </a:rPr>
                        <a:t>result</a:t>
                      </a:r>
                      <a:endParaRPr sz="1600">
                        <a:latin typeface="Arial"/>
                        <a:cs typeface="Arial"/>
                      </a:endParaRPr>
                    </a:p>
                  </a:txBody>
                  <a:tcPr marL="0" marR="0" marT="4762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marR="257175">
                        <a:lnSpc>
                          <a:spcPts val="1780"/>
                        </a:lnSpc>
                        <a:spcBef>
                          <a:spcPts val="375"/>
                        </a:spcBef>
                      </a:pPr>
                      <a:r>
                        <a:rPr sz="1600" b="1" spc="-10" dirty="0">
                          <a:solidFill>
                            <a:srgbClr val="FFFFFF"/>
                          </a:solidFill>
                          <a:latin typeface="Arial"/>
                          <a:cs typeface="Arial"/>
                        </a:rPr>
                        <a:t>Document </a:t>
                      </a:r>
                      <a:r>
                        <a:rPr sz="1600" b="1" spc="-25" dirty="0">
                          <a:solidFill>
                            <a:srgbClr val="FFFFFF"/>
                          </a:solidFill>
                          <a:latin typeface="Arial"/>
                          <a:cs typeface="Arial"/>
                        </a:rPr>
                        <a:t>No.</a:t>
                      </a:r>
                      <a:endParaRPr sz="1600">
                        <a:latin typeface="Arial"/>
                        <a:cs typeface="Arial"/>
                      </a:endParaRPr>
                    </a:p>
                  </a:txBody>
                  <a:tcPr marL="0" marR="0" marT="47625"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200"/>
                        </a:spcBef>
                      </a:pPr>
                      <a:r>
                        <a:rPr sz="1600" b="1" spc="-20" dirty="0">
                          <a:solidFill>
                            <a:srgbClr val="FFFFFF"/>
                          </a:solidFill>
                          <a:latin typeface="Arial"/>
                          <a:cs typeface="Arial"/>
                        </a:rPr>
                        <a:t>Note</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extLst>
                  <a:ext uri="{0D108BD9-81ED-4DB2-BD59-A6C34878D82A}">
                    <a16:rowId xmlns:a16="http://schemas.microsoft.com/office/drawing/2014/main" val="10000"/>
                  </a:ext>
                </a:extLst>
              </a:tr>
              <a:tr h="514984">
                <a:tc>
                  <a:txBody>
                    <a:bodyPr/>
                    <a:lstStyle/>
                    <a:p>
                      <a:pPr marL="92075">
                        <a:lnSpc>
                          <a:spcPct val="100000"/>
                        </a:lnSpc>
                        <a:spcBef>
                          <a:spcPts val="200"/>
                        </a:spcBef>
                      </a:pPr>
                      <a:r>
                        <a:rPr sz="1600" spc="-50" dirty="0">
                          <a:latin typeface="Arial"/>
                          <a:cs typeface="Arial"/>
                        </a:rPr>
                        <a:t>9</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170">
                        <a:lnSpc>
                          <a:spcPct val="100000"/>
                        </a:lnSpc>
                        <a:spcBef>
                          <a:spcPts val="210"/>
                        </a:spcBef>
                      </a:pPr>
                      <a:r>
                        <a:rPr sz="1500" dirty="0">
                          <a:latin typeface="Arial"/>
                          <a:cs typeface="Arial"/>
                        </a:rPr>
                        <a:t>Resolution</a:t>
                      </a:r>
                      <a:r>
                        <a:rPr sz="1500" spc="-55" dirty="0">
                          <a:latin typeface="Arial"/>
                          <a:cs typeface="Arial"/>
                        </a:rPr>
                        <a:t> </a:t>
                      </a:r>
                      <a:r>
                        <a:rPr sz="1500" spc="-50" dirty="0">
                          <a:latin typeface="Arial"/>
                          <a:cs typeface="Arial"/>
                        </a:rPr>
                        <a:t>V-</a:t>
                      </a:r>
                      <a:r>
                        <a:rPr sz="1500" spc="-10" dirty="0">
                          <a:latin typeface="Arial"/>
                          <a:cs typeface="Arial"/>
                        </a:rPr>
                        <a:t>2025-</a:t>
                      </a:r>
                      <a:r>
                        <a:rPr sz="1500" spc="-25" dirty="0">
                          <a:latin typeface="Arial"/>
                          <a:cs typeface="Arial"/>
                        </a:rPr>
                        <a:t>05</a:t>
                      </a:r>
                      <a:endParaRPr sz="1500" dirty="0">
                        <a:latin typeface="Arial"/>
                        <a:cs typeface="Arial"/>
                      </a:endParaRPr>
                    </a:p>
                  </a:txBody>
                  <a:tcPr marL="0" marR="0" marT="2667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10"/>
                        </a:spcBef>
                      </a:pPr>
                      <a:r>
                        <a:rPr sz="1500" spc="-10" dirty="0">
                          <a:latin typeface="Arial"/>
                          <a:cs typeface="Arial"/>
                        </a:rPr>
                        <a:t>approved</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10"/>
                        </a:spcBef>
                      </a:pPr>
                      <a:r>
                        <a:rPr sz="1500" spc="-10" dirty="0">
                          <a:latin typeface="Arial"/>
                          <a:cs typeface="Arial"/>
                        </a:rPr>
                        <a:t>N1585</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marR="417195">
                        <a:lnSpc>
                          <a:spcPts val="1670"/>
                        </a:lnSpc>
                        <a:spcBef>
                          <a:spcPts val="375"/>
                        </a:spcBef>
                      </a:pPr>
                      <a:r>
                        <a:rPr sz="1500" dirty="0">
                          <a:latin typeface="Arial"/>
                          <a:cs typeface="Arial"/>
                        </a:rPr>
                        <a:t>Appointment</a:t>
                      </a:r>
                      <a:r>
                        <a:rPr sz="1500" spc="-30" dirty="0">
                          <a:latin typeface="Arial"/>
                          <a:cs typeface="Arial"/>
                        </a:rPr>
                        <a:t> </a:t>
                      </a:r>
                      <a:r>
                        <a:rPr sz="1500" dirty="0">
                          <a:latin typeface="Arial"/>
                          <a:cs typeface="Arial"/>
                        </a:rPr>
                        <a:t>of</a:t>
                      </a:r>
                      <a:r>
                        <a:rPr sz="1500" spc="-30" dirty="0">
                          <a:latin typeface="Arial"/>
                          <a:cs typeface="Arial"/>
                        </a:rPr>
                        <a:t> </a:t>
                      </a:r>
                      <a:r>
                        <a:rPr sz="1500" spc="-20" dirty="0">
                          <a:latin typeface="Arial"/>
                          <a:cs typeface="Arial"/>
                        </a:rPr>
                        <a:t>Mr.</a:t>
                      </a:r>
                      <a:r>
                        <a:rPr sz="1500" spc="-70" dirty="0">
                          <a:latin typeface="Arial"/>
                          <a:cs typeface="Arial"/>
                        </a:rPr>
                        <a:t> </a:t>
                      </a:r>
                      <a:r>
                        <a:rPr sz="1500" dirty="0">
                          <a:latin typeface="Arial"/>
                          <a:cs typeface="Arial"/>
                        </a:rPr>
                        <a:t>Yu</a:t>
                      </a:r>
                      <a:r>
                        <a:rPr sz="1500" spc="-25" dirty="0">
                          <a:latin typeface="Arial"/>
                          <a:cs typeface="Arial"/>
                        </a:rPr>
                        <a:t> </a:t>
                      </a:r>
                      <a:r>
                        <a:rPr sz="1500" dirty="0">
                          <a:latin typeface="Arial"/>
                          <a:cs typeface="Arial"/>
                        </a:rPr>
                        <a:t>Shi</a:t>
                      </a:r>
                      <a:r>
                        <a:rPr sz="1500" spc="-35" dirty="0">
                          <a:latin typeface="Arial"/>
                          <a:cs typeface="Arial"/>
                        </a:rPr>
                        <a:t> </a:t>
                      </a:r>
                      <a:r>
                        <a:rPr sz="1500" dirty="0">
                          <a:latin typeface="Arial"/>
                          <a:cs typeface="Arial"/>
                        </a:rPr>
                        <a:t>as</a:t>
                      </a:r>
                      <a:r>
                        <a:rPr sz="1500" spc="-20" dirty="0">
                          <a:latin typeface="Arial"/>
                          <a:cs typeface="Arial"/>
                        </a:rPr>
                        <a:t> </a:t>
                      </a:r>
                      <a:r>
                        <a:rPr sz="1500" dirty="0">
                          <a:latin typeface="Arial"/>
                          <a:cs typeface="Arial"/>
                        </a:rPr>
                        <a:t>the</a:t>
                      </a:r>
                      <a:r>
                        <a:rPr sz="1500" spc="-25" dirty="0">
                          <a:latin typeface="Arial"/>
                          <a:cs typeface="Arial"/>
                        </a:rPr>
                        <a:t> </a:t>
                      </a:r>
                      <a:r>
                        <a:rPr sz="1500" spc="-10" dirty="0">
                          <a:latin typeface="Arial"/>
                          <a:cs typeface="Arial"/>
                        </a:rPr>
                        <a:t>co-</a:t>
                      </a:r>
                      <a:r>
                        <a:rPr sz="1500" dirty="0">
                          <a:latin typeface="Arial"/>
                          <a:cs typeface="Arial"/>
                        </a:rPr>
                        <a:t>leaders</a:t>
                      </a:r>
                      <a:r>
                        <a:rPr sz="1500" spc="-20" dirty="0">
                          <a:latin typeface="Arial"/>
                          <a:cs typeface="Arial"/>
                        </a:rPr>
                        <a:t> </a:t>
                      </a:r>
                      <a:r>
                        <a:rPr sz="1500" dirty="0">
                          <a:latin typeface="Arial"/>
                          <a:cs typeface="Arial"/>
                        </a:rPr>
                        <a:t>of</a:t>
                      </a:r>
                      <a:r>
                        <a:rPr sz="1500" spc="-40" dirty="0">
                          <a:latin typeface="Arial"/>
                          <a:cs typeface="Arial"/>
                        </a:rPr>
                        <a:t> </a:t>
                      </a:r>
                      <a:r>
                        <a:rPr sz="1500" dirty="0">
                          <a:latin typeface="Arial"/>
                          <a:cs typeface="Arial"/>
                        </a:rPr>
                        <a:t>ISO/PWI</a:t>
                      </a:r>
                      <a:r>
                        <a:rPr sz="1500" spc="-30" dirty="0">
                          <a:latin typeface="Arial"/>
                          <a:cs typeface="Arial"/>
                        </a:rPr>
                        <a:t> </a:t>
                      </a:r>
                      <a:r>
                        <a:rPr sz="1500" spc="-10" dirty="0">
                          <a:latin typeface="Arial"/>
                          <a:cs typeface="Arial"/>
                        </a:rPr>
                        <a:t>16356 </a:t>
                      </a:r>
                      <a:r>
                        <a:rPr sz="1500" dirty="0">
                          <a:latin typeface="Arial"/>
                          <a:cs typeface="Arial"/>
                        </a:rPr>
                        <a:t>from</a:t>
                      </a:r>
                      <a:r>
                        <a:rPr sz="1500" spc="-45" dirty="0">
                          <a:latin typeface="Arial"/>
                          <a:cs typeface="Arial"/>
                        </a:rPr>
                        <a:t> </a:t>
                      </a:r>
                      <a:r>
                        <a:rPr sz="1500" dirty="0">
                          <a:latin typeface="Arial"/>
                          <a:cs typeface="Arial"/>
                        </a:rPr>
                        <a:t>ISO/TC154</a:t>
                      </a:r>
                      <a:r>
                        <a:rPr sz="1500" spc="-35" dirty="0">
                          <a:latin typeface="Arial"/>
                          <a:cs typeface="Arial"/>
                        </a:rPr>
                        <a:t> </a:t>
                      </a:r>
                      <a:r>
                        <a:rPr sz="1500" spc="-20" dirty="0">
                          <a:latin typeface="Arial"/>
                          <a:cs typeface="Arial"/>
                        </a:rPr>
                        <a:t>side.</a:t>
                      </a:r>
                      <a:endParaRPr sz="1500">
                        <a:latin typeface="Arial"/>
                        <a:cs typeface="Arial"/>
                      </a:endParaRPr>
                    </a:p>
                  </a:txBody>
                  <a:tcPr marL="0" marR="0" marT="4762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1"/>
                  </a:ext>
                </a:extLst>
              </a:tr>
              <a:tr h="370205">
                <a:tc>
                  <a:txBody>
                    <a:bodyPr/>
                    <a:lstStyle/>
                    <a:p>
                      <a:pPr marL="92075">
                        <a:lnSpc>
                          <a:spcPct val="100000"/>
                        </a:lnSpc>
                        <a:spcBef>
                          <a:spcPts val="195"/>
                        </a:spcBef>
                      </a:pPr>
                      <a:r>
                        <a:rPr sz="1600" spc="-25" dirty="0">
                          <a:latin typeface="Arial"/>
                          <a:cs typeface="Arial"/>
                        </a:rPr>
                        <a:t>10</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170">
                        <a:lnSpc>
                          <a:spcPct val="100000"/>
                        </a:lnSpc>
                        <a:spcBef>
                          <a:spcPts val="215"/>
                        </a:spcBef>
                      </a:pPr>
                      <a:r>
                        <a:rPr sz="1500" dirty="0">
                          <a:latin typeface="Arial"/>
                          <a:cs typeface="Arial"/>
                        </a:rPr>
                        <a:t>Resolution</a:t>
                      </a:r>
                      <a:r>
                        <a:rPr sz="1500" spc="-55" dirty="0">
                          <a:latin typeface="Arial"/>
                          <a:cs typeface="Arial"/>
                        </a:rPr>
                        <a:t> </a:t>
                      </a:r>
                      <a:r>
                        <a:rPr sz="1500" spc="-50" dirty="0">
                          <a:latin typeface="Arial"/>
                          <a:cs typeface="Arial"/>
                        </a:rPr>
                        <a:t>V-</a:t>
                      </a:r>
                      <a:r>
                        <a:rPr sz="1500" spc="-10" dirty="0">
                          <a:latin typeface="Arial"/>
                          <a:cs typeface="Arial"/>
                        </a:rPr>
                        <a:t>2025-</a:t>
                      </a:r>
                      <a:r>
                        <a:rPr sz="1500" spc="-25" dirty="0">
                          <a:latin typeface="Arial"/>
                          <a:cs typeface="Arial"/>
                        </a:rPr>
                        <a:t>06</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15"/>
                        </a:spcBef>
                      </a:pPr>
                      <a:r>
                        <a:rPr sz="1500" spc="-10" dirty="0">
                          <a:latin typeface="Arial"/>
                          <a:cs typeface="Arial"/>
                        </a:rPr>
                        <a:t>approved</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15"/>
                        </a:spcBef>
                      </a:pPr>
                      <a:r>
                        <a:rPr sz="1500" spc="-10" dirty="0">
                          <a:latin typeface="Arial"/>
                          <a:cs typeface="Arial"/>
                        </a:rPr>
                        <a:t>N1590</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15"/>
                        </a:spcBef>
                      </a:pPr>
                      <a:r>
                        <a:rPr sz="1500" dirty="0">
                          <a:latin typeface="Arial"/>
                          <a:cs typeface="Arial"/>
                        </a:rPr>
                        <a:t>Assignment</a:t>
                      </a:r>
                      <a:r>
                        <a:rPr sz="1500" spc="-30" dirty="0">
                          <a:latin typeface="Arial"/>
                          <a:cs typeface="Arial"/>
                        </a:rPr>
                        <a:t> </a:t>
                      </a:r>
                      <a:r>
                        <a:rPr sz="1500" dirty="0">
                          <a:latin typeface="Arial"/>
                          <a:cs typeface="Arial"/>
                        </a:rPr>
                        <a:t>of</a:t>
                      </a:r>
                      <a:r>
                        <a:rPr sz="1500" spc="-25" dirty="0">
                          <a:latin typeface="Arial"/>
                          <a:cs typeface="Arial"/>
                        </a:rPr>
                        <a:t> </a:t>
                      </a:r>
                      <a:r>
                        <a:rPr sz="1500" dirty="0">
                          <a:latin typeface="Arial"/>
                          <a:cs typeface="Arial"/>
                        </a:rPr>
                        <a:t>ISO/WD</a:t>
                      </a:r>
                      <a:r>
                        <a:rPr sz="1500" spc="-30" dirty="0">
                          <a:latin typeface="Arial"/>
                          <a:cs typeface="Arial"/>
                        </a:rPr>
                        <a:t> </a:t>
                      </a:r>
                      <a:r>
                        <a:rPr sz="1500" dirty="0">
                          <a:latin typeface="Arial"/>
                          <a:cs typeface="Arial"/>
                        </a:rPr>
                        <a:t>22132</a:t>
                      </a:r>
                      <a:r>
                        <a:rPr sz="1500" spc="-15" dirty="0">
                          <a:latin typeface="Arial"/>
                          <a:cs typeface="Arial"/>
                        </a:rPr>
                        <a:t> </a:t>
                      </a:r>
                      <a:r>
                        <a:rPr sz="1500" dirty="0">
                          <a:latin typeface="Arial"/>
                          <a:cs typeface="Arial"/>
                        </a:rPr>
                        <a:t>to</a:t>
                      </a:r>
                      <a:r>
                        <a:rPr sz="1500" spc="-30" dirty="0">
                          <a:latin typeface="Arial"/>
                          <a:cs typeface="Arial"/>
                        </a:rPr>
                        <a:t> </a:t>
                      </a:r>
                      <a:r>
                        <a:rPr sz="1500" spc="-25" dirty="0">
                          <a:latin typeface="Arial"/>
                          <a:cs typeface="Arial"/>
                        </a:rPr>
                        <a:t>WG7</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2"/>
                  </a:ext>
                </a:extLst>
              </a:tr>
              <a:tr h="726440">
                <a:tc>
                  <a:txBody>
                    <a:bodyPr/>
                    <a:lstStyle/>
                    <a:p>
                      <a:pPr marL="92075">
                        <a:lnSpc>
                          <a:spcPct val="100000"/>
                        </a:lnSpc>
                        <a:spcBef>
                          <a:spcPts val="195"/>
                        </a:spcBef>
                      </a:pPr>
                      <a:r>
                        <a:rPr sz="1600" spc="-25" dirty="0">
                          <a:latin typeface="Arial"/>
                          <a:cs typeface="Arial"/>
                        </a:rPr>
                        <a:t>11</a:t>
                      </a:r>
                      <a:endParaRPr sz="1600">
                        <a:latin typeface="Arial"/>
                        <a:cs typeface="Arial"/>
                      </a:endParaRPr>
                    </a:p>
                  </a:txBody>
                  <a:tcPr marL="0" marR="0" marT="2476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170">
                        <a:lnSpc>
                          <a:spcPct val="100000"/>
                        </a:lnSpc>
                        <a:spcBef>
                          <a:spcPts val="215"/>
                        </a:spcBef>
                      </a:pPr>
                      <a:r>
                        <a:rPr sz="1500" dirty="0">
                          <a:latin typeface="Arial"/>
                          <a:cs typeface="Arial"/>
                        </a:rPr>
                        <a:t>Resolution</a:t>
                      </a:r>
                      <a:r>
                        <a:rPr sz="1500" spc="-55" dirty="0">
                          <a:latin typeface="Arial"/>
                          <a:cs typeface="Arial"/>
                        </a:rPr>
                        <a:t> </a:t>
                      </a:r>
                      <a:r>
                        <a:rPr sz="1500" spc="-50" dirty="0">
                          <a:latin typeface="Arial"/>
                          <a:cs typeface="Arial"/>
                        </a:rPr>
                        <a:t>V-</a:t>
                      </a:r>
                      <a:r>
                        <a:rPr sz="1500" spc="-10" dirty="0">
                          <a:latin typeface="Arial"/>
                          <a:cs typeface="Arial"/>
                        </a:rPr>
                        <a:t>2025-</a:t>
                      </a:r>
                      <a:r>
                        <a:rPr sz="1500" spc="-25" dirty="0">
                          <a:latin typeface="Arial"/>
                          <a:cs typeface="Arial"/>
                        </a:rPr>
                        <a:t>07</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15"/>
                        </a:spcBef>
                      </a:pPr>
                      <a:r>
                        <a:rPr sz="1500" spc="-10" dirty="0">
                          <a:latin typeface="Arial"/>
                          <a:cs typeface="Arial"/>
                        </a:rPr>
                        <a:t>approved</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15"/>
                        </a:spcBef>
                      </a:pPr>
                      <a:r>
                        <a:rPr sz="1500" spc="-10" dirty="0">
                          <a:latin typeface="Arial"/>
                          <a:cs typeface="Arial"/>
                        </a:rPr>
                        <a:t>N1593</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marR="281940" indent="52705">
                        <a:lnSpc>
                          <a:spcPct val="92500"/>
                        </a:lnSpc>
                        <a:spcBef>
                          <a:spcPts val="350"/>
                        </a:spcBef>
                      </a:pPr>
                      <a:r>
                        <a:rPr sz="1500" dirty="0">
                          <a:latin typeface="Arial"/>
                          <a:cs typeface="Arial"/>
                        </a:rPr>
                        <a:t>Adoption</a:t>
                      </a:r>
                      <a:r>
                        <a:rPr sz="1500" spc="-20" dirty="0">
                          <a:latin typeface="Arial"/>
                          <a:cs typeface="Arial"/>
                        </a:rPr>
                        <a:t> </a:t>
                      </a:r>
                      <a:r>
                        <a:rPr sz="1500" dirty="0">
                          <a:latin typeface="Arial"/>
                          <a:cs typeface="Arial"/>
                        </a:rPr>
                        <a:t>of</a:t>
                      </a:r>
                      <a:r>
                        <a:rPr sz="1500" spc="-20" dirty="0">
                          <a:latin typeface="Arial"/>
                          <a:cs typeface="Arial"/>
                        </a:rPr>
                        <a:t> </a:t>
                      </a:r>
                      <a:r>
                        <a:rPr sz="1500" dirty="0">
                          <a:latin typeface="Arial"/>
                          <a:cs typeface="Arial"/>
                        </a:rPr>
                        <a:t>a</a:t>
                      </a:r>
                      <a:r>
                        <a:rPr sz="1500" spc="-15" dirty="0">
                          <a:latin typeface="Arial"/>
                          <a:cs typeface="Arial"/>
                        </a:rPr>
                        <a:t> </a:t>
                      </a:r>
                      <a:r>
                        <a:rPr sz="1500" dirty="0">
                          <a:latin typeface="Arial"/>
                          <a:cs typeface="Arial"/>
                        </a:rPr>
                        <a:t>PWI</a:t>
                      </a:r>
                      <a:r>
                        <a:rPr sz="1500" spc="-20" dirty="0">
                          <a:latin typeface="Arial"/>
                          <a:cs typeface="Arial"/>
                        </a:rPr>
                        <a:t> </a:t>
                      </a:r>
                      <a:r>
                        <a:rPr sz="1500" dirty="0">
                          <a:latin typeface="Arial"/>
                          <a:cs typeface="Arial"/>
                        </a:rPr>
                        <a:t>registration</a:t>
                      </a:r>
                      <a:r>
                        <a:rPr sz="1500" spc="-15" dirty="0">
                          <a:latin typeface="Arial"/>
                          <a:cs typeface="Arial"/>
                        </a:rPr>
                        <a:t> </a:t>
                      </a:r>
                      <a:r>
                        <a:rPr sz="1500" dirty="0">
                          <a:latin typeface="Arial"/>
                          <a:cs typeface="Arial"/>
                        </a:rPr>
                        <a:t>as</a:t>
                      </a:r>
                      <a:r>
                        <a:rPr sz="1500" spc="-20" dirty="0">
                          <a:latin typeface="Arial"/>
                          <a:cs typeface="Arial"/>
                        </a:rPr>
                        <a:t> </a:t>
                      </a:r>
                      <a:r>
                        <a:rPr sz="1500" dirty="0">
                          <a:latin typeface="Arial"/>
                          <a:cs typeface="Arial"/>
                        </a:rPr>
                        <a:t>ISO/PWI</a:t>
                      </a:r>
                      <a:r>
                        <a:rPr sz="1500" spc="-10" dirty="0">
                          <a:latin typeface="Arial"/>
                          <a:cs typeface="Arial"/>
                        </a:rPr>
                        <a:t> </a:t>
                      </a:r>
                      <a:r>
                        <a:rPr sz="1500" dirty="0">
                          <a:latin typeface="Arial"/>
                          <a:cs typeface="Arial"/>
                        </a:rPr>
                        <a:t>26087</a:t>
                      </a:r>
                      <a:r>
                        <a:rPr sz="1500" spc="-25" dirty="0">
                          <a:latin typeface="Arial"/>
                          <a:cs typeface="Arial"/>
                        </a:rPr>
                        <a:t> </a:t>
                      </a:r>
                      <a:r>
                        <a:rPr sz="1500" dirty="0">
                          <a:latin typeface="Arial"/>
                          <a:cs typeface="Arial"/>
                        </a:rPr>
                        <a:t>for</a:t>
                      </a:r>
                      <a:r>
                        <a:rPr sz="1500" spc="-20" dirty="0">
                          <a:latin typeface="Arial"/>
                          <a:cs typeface="Arial"/>
                        </a:rPr>
                        <a:t> </a:t>
                      </a:r>
                      <a:r>
                        <a:rPr sz="1500" dirty="0">
                          <a:latin typeface="Arial"/>
                          <a:cs typeface="Arial"/>
                        </a:rPr>
                        <a:t>the</a:t>
                      </a:r>
                      <a:r>
                        <a:rPr sz="1500" spc="-15" dirty="0">
                          <a:latin typeface="Arial"/>
                          <a:cs typeface="Arial"/>
                        </a:rPr>
                        <a:t> </a:t>
                      </a:r>
                      <a:r>
                        <a:rPr sz="1500" spc="-10" dirty="0">
                          <a:latin typeface="Arial"/>
                          <a:cs typeface="Arial"/>
                        </a:rPr>
                        <a:t>project </a:t>
                      </a:r>
                      <a:r>
                        <a:rPr sz="1500" dirty="0">
                          <a:latin typeface="Arial"/>
                          <a:cs typeface="Arial"/>
                        </a:rPr>
                        <a:t>"Processes</a:t>
                      </a:r>
                      <a:r>
                        <a:rPr sz="1500" spc="-45" dirty="0">
                          <a:latin typeface="Arial"/>
                          <a:cs typeface="Arial"/>
                        </a:rPr>
                        <a:t> </a:t>
                      </a:r>
                      <a:r>
                        <a:rPr sz="1500" dirty="0">
                          <a:latin typeface="Arial"/>
                          <a:cs typeface="Arial"/>
                        </a:rPr>
                        <a:t>and</a:t>
                      </a:r>
                      <a:r>
                        <a:rPr sz="1500" spc="-40" dirty="0">
                          <a:latin typeface="Arial"/>
                          <a:cs typeface="Arial"/>
                        </a:rPr>
                        <a:t> </a:t>
                      </a:r>
                      <a:r>
                        <a:rPr sz="1500" dirty="0">
                          <a:latin typeface="Arial"/>
                          <a:cs typeface="Arial"/>
                        </a:rPr>
                        <a:t>data</a:t>
                      </a:r>
                      <a:r>
                        <a:rPr sz="1500" spc="-35" dirty="0">
                          <a:latin typeface="Arial"/>
                          <a:cs typeface="Arial"/>
                        </a:rPr>
                        <a:t> </a:t>
                      </a:r>
                      <a:r>
                        <a:rPr sz="1500" dirty="0">
                          <a:latin typeface="Arial"/>
                          <a:cs typeface="Arial"/>
                        </a:rPr>
                        <a:t>in</a:t>
                      </a:r>
                      <a:r>
                        <a:rPr sz="1500" spc="-30" dirty="0">
                          <a:latin typeface="Arial"/>
                          <a:cs typeface="Arial"/>
                        </a:rPr>
                        <a:t> </a:t>
                      </a:r>
                      <a:r>
                        <a:rPr sz="1500" dirty="0">
                          <a:latin typeface="Arial"/>
                          <a:cs typeface="Arial"/>
                        </a:rPr>
                        <a:t>carbon</a:t>
                      </a:r>
                      <a:r>
                        <a:rPr sz="1500" spc="-30" dirty="0">
                          <a:latin typeface="Arial"/>
                          <a:cs typeface="Arial"/>
                        </a:rPr>
                        <a:t> </a:t>
                      </a:r>
                      <a:r>
                        <a:rPr sz="1500" dirty="0">
                          <a:latin typeface="Arial"/>
                          <a:cs typeface="Arial"/>
                        </a:rPr>
                        <a:t>market</a:t>
                      </a:r>
                      <a:r>
                        <a:rPr sz="1500" spc="-40" dirty="0">
                          <a:latin typeface="Arial"/>
                          <a:cs typeface="Arial"/>
                        </a:rPr>
                        <a:t> </a:t>
                      </a:r>
                      <a:r>
                        <a:rPr sz="1500" dirty="0">
                          <a:latin typeface="Arial"/>
                          <a:cs typeface="Arial"/>
                        </a:rPr>
                        <a:t>monitoring</a:t>
                      </a:r>
                      <a:r>
                        <a:rPr sz="1500" spc="-40" dirty="0">
                          <a:latin typeface="Arial"/>
                          <a:cs typeface="Arial"/>
                        </a:rPr>
                        <a:t> </a:t>
                      </a:r>
                      <a:r>
                        <a:rPr sz="1500" spc="-10" dirty="0">
                          <a:latin typeface="Arial"/>
                          <a:cs typeface="Arial"/>
                        </a:rPr>
                        <a:t>reporting </a:t>
                      </a:r>
                      <a:r>
                        <a:rPr sz="1500" dirty="0">
                          <a:latin typeface="Arial"/>
                          <a:cs typeface="Arial"/>
                        </a:rPr>
                        <a:t>verification</a:t>
                      </a:r>
                      <a:r>
                        <a:rPr sz="1500" spc="-35" dirty="0">
                          <a:latin typeface="Arial"/>
                          <a:cs typeface="Arial"/>
                        </a:rPr>
                        <a:t> </a:t>
                      </a:r>
                      <a:r>
                        <a:rPr sz="1500" dirty="0">
                          <a:latin typeface="Arial"/>
                          <a:cs typeface="Arial"/>
                        </a:rPr>
                        <a:t>(MRV)</a:t>
                      </a:r>
                      <a:r>
                        <a:rPr sz="1500" spc="-40" dirty="0">
                          <a:latin typeface="Arial"/>
                          <a:cs typeface="Arial"/>
                        </a:rPr>
                        <a:t> </a:t>
                      </a:r>
                      <a:r>
                        <a:rPr sz="1500" dirty="0">
                          <a:latin typeface="Arial"/>
                          <a:cs typeface="Arial"/>
                        </a:rPr>
                        <a:t>-</a:t>
                      </a:r>
                      <a:r>
                        <a:rPr sz="1500" spc="-25" dirty="0">
                          <a:latin typeface="Arial"/>
                          <a:cs typeface="Arial"/>
                        </a:rPr>
                        <a:t> </a:t>
                      </a:r>
                      <a:r>
                        <a:rPr sz="1500" dirty="0">
                          <a:latin typeface="Arial"/>
                          <a:cs typeface="Arial"/>
                        </a:rPr>
                        <a:t>Data</a:t>
                      </a:r>
                      <a:r>
                        <a:rPr sz="1500" spc="-25" dirty="0">
                          <a:latin typeface="Arial"/>
                          <a:cs typeface="Arial"/>
                        </a:rPr>
                        <a:t> </a:t>
                      </a:r>
                      <a:r>
                        <a:rPr sz="1500" dirty="0">
                          <a:latin typeface="Arial"/>
                          <a:cs typeface="Arial"/>
                        </a:rPr>
                        <a:t>quality</a:t>
                      </a:r>
                      <a:r>
                        <a:rPr sz="1500" spc="-35" dirty="0">
                          <a:latin typeface="Arial"/>
                          <a:cs typeface="Arial"/>
                        </a:rPr>
                        <a:t> </a:t>
                      </a:r>
                      <a:r>
                        <a:rPr sz="1500" spc="-10" dirty="0">
                          <a:latin typeface="Arial"/>
                          <a:cs typeface="Arial"/>
                        </a:rPr>
                        <a:t>assessment“.</a:t>
                      </a:r>
                      <a:endParaRPr sz="1500">
                        <a:latin typeface="Arial"/>
                        <a:cs typeface="Arial"/>
                      </a:endParaRPr>
                    </a:p>
                  </a:txBody>
                  <a:tcPr marL="0" marR="0" marT="4445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3"/>
                  </a:ext>
                </a:extLst>
              </a:tr>
              <a:tr h="726440">
                <a:tc>
                  <a:txBody>
                    <a:bodyPr/>
                    <a:lstStyle/>
                    <a:p>
                      <a:pPr marL="92075">
                        <a:lnSpc>
                          <a:spcPct val="100000"/>
                        </a:lnSpc>
                        <a:spcBef>
                          <a:spcPts val="200"/>
                        </a:spcBef>
                      </a:pPr>
                      <a:r>
                        <a:rPr sz="1600" spc="-25" dirty="0">
                          <a:latin typeface="Arial"/>
                          <a:cs typeface="Arial"/>
                        </a:rPr>
                        <a:t>12</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170">
                        <a:lnSpc>
                          <a:spcPct val="100000"/>
                        </a:lnSpc>
                        <a:spcBef>
                          <a:spcPts val="215"/>
                        </a:spcBef>
                      </a:pPr>
                      <a:r>
                        <a:rPr sz="1500" dirty="0">
                          <a:latin typeface="Arial"/>
                          <a:cs typeface="Arial"/>
                        </a:rPr>
                        <a:t>Resolution</a:t>
                      </a:r>
                      <a:r>
                        <a:rPr sz="1500" spc="-55" dirty="0">
                          <a:latin typeface="Arial"/>
                          <a:cs typeface="Arial"/>
                        </a:rPr>
                        <a:t> </a:t>
                      </a:r>
                      <a:r>
                        <a:rPr sz="1500" spc="-50" dirty="0">
                          <a:latin typeface="Arial"/>
                          <a:cs typeface="Arial"/>
                        </a:rPr>
                        <a:t>V-</a:t>
                      </a:r>
                      <a:r>
                        <a:rPr sz="1500" spc="-10" dirty="0">
                          <a:latin typeface="Arial"/>
                          <a:cs typeface="Arial"/>
                        </a:rPr>
                        <a:t>2025-</a:t>
                      </a:r>
                      <a:r>
                        <a:rPr sz="1500" spc="-25" dirty="0">
                          <a:latin typeface="Arial"/>
                          <a:cs typeface="Arial"/>
                        </a:rPr>
                        <a:t>08</a:t>
                      </a:r>
                      <a:endParaRPr sz="1500" dirty="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15"/>
                        </a:spcBef>
                      </a:pPr>
                      <a:r>
                        <a:rPr sz="1500" spc="-10" dirty="0">
                          <a:latin typeface="Arial"/>
                          <a:cs typeface="Arial"/>
                        </a:rPr>
                        <a:t>approved</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15"/>
                        </a:spcBef>
                      </a:pPr>
                      <a:r>
                        <a:rPr sz="1500" spc="-10" dirty="0">
                          <a:latin typeface="Arial"/>
                          <a:cs typeface="Arial"/>
                        </a:rPr>
                        <a:t>N1597</a:t>
                      </a:r>
                      <a:endParaRPr sz="1500">
                        <a:latin typeface="Arial"/>
                        <a:cs typeface="Arial"/>
                      </a:endParaRPr>
                    </a:p>
                  </a:txBody>
                  <a:tcPr marL="0" marR="0" marT="2730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marR="298450">
                        <a:lnSpc>
                          <a:spcPts val="1670"/>
                        </a:lnSpc>
                        <a:spcBef>
                          <a:spcPts val="375"/>
                        </a:spcBef>
                      </a:pPr>
                      <a:r>
                        <a:rPr sz="1500" dirty="0">
                          <a:latin typeface="Arial"/>
                          <a:cs typeface="Arial"/>
                        </a:rPr>
                        <a:t>Appointment</a:t>
                      </a:r>
                      <a:r>
                        <a:rPr sz="1500" spc="-35" dirty="0">
                          <a:latin typeface="Arial"/>
                          <a:cs typeface="Arial"/>
                        </a:rPr>
                        <a:t> </a:t>
                      </a:r>
                      <a:r>
                        <a:rPr sz="1500" dirty="0">
                          <a:latin typeface="Arial"/>
                          <a:cs typeface="Arial"/>
                        </a:rPr>
                        <a:t>of</a:t>
                      </a:r>
                      <a:r>
                        <a:rPr sz="1500" spc="-35" dirty="0">
                          <a:latin typeface="Arial"/>
                          <a:cs typeface="Arial"/>
                        </a:rPr>
                        <a:t> </a:t>
                      </a:r>
                      <a:r>
                        <a:rPr sz="1500" spc="-10" dirty="0">
                          <a:latin typeface="Arial"/>
                          <a:cs typeface="Arial"/>
                        </a:rPr>
                        <a:t>Mr.Jim</a:t>
                      </a:r>
                      <a:r>
                        <a:rPr sz="1500" spc="-35" dirty="0">
                          <a:latin typeface="Arial"/>
                          <a:cs typeface="Arial"/>
                        </a:rPr>
                        <a:t> </a:t>
                      </a:r>
                      <a:r>
                        <a:rPr sz="1500" dirty="0">
                          <a:latin typeface="Arial"/>
                          <a:cs typeface="Arial"/>
                        </a:rPr>
                        <a:t>Wilson</a:t>
                      </a:r>
                      <a:r>
                        <a:rPr sz="1500" spc="-25" dirty="0">
                          <a:latin typeface="Arial"/>
                          <a:cs typeface="Arial"/>
                        </a:rPr>
                        <a:t> </a:t>
                      </a:r>
                      <a:r>
                        <a:rPr sz="1500" dirty="0">
                          <a:latin typeface="Arial"/>
                          <a:cs typeface="Arial"/>
                        </a:rPr>
                        <a:t>from</a:t>
                      </a:r>
                      <a:r>
                        <a:rPr sz="1500" spc="-35" dirty="0">
                          <a:latin typeface="Arial"/>
                          <a:cs typeface="Arial"/>
                        </a:rPr>
                        <a:t> </a:t>
                      </a:r>
                      <a:r>
                        <a:rPr sz="1500" dirty="0">
                          <a:latin typeface="Arial"/>
                          <a:cs typeface="Arial"/>
                        </a:rPr>
                        <a:t>OAGi</a:t>
                      </a:r>
                      <a:r>
                        <a:rPr sz="1500" spc="-40" dirty="0">
                          <a:latin typeface="Arial"/>
                          <a:cs typeface="Arial"/>
                        </a:rPr>
                        <a:t> </a:t>
                      </a:r>
                      <a:r>
                        <a:rPr sz="1500" dirty="0">
                          <a:latin typeface="Arial"/>
                          <a:cs typeface="Arial"/>
                        </a:rPr>
                        <a:t>as</a:t>
                      </a:r>
                      <a:r>
                        <a:rPr sz="1500" spc="-20" dirty="0">
                          <a:latin typeface="Arial"/>
                          <a:cs typeface="Arial"/>
                        </a:rPr>
                        <a:t> </a:t>
                      </a:r>
                      <a:r>
                        <a:rPr sz="1500" dirty="0">
                          <a:latin typeface="Arial"/>
                          <a:cs typeface="Arial"/>
                        </a:rPr>
                        <a:t>WG7</a:t>
                      </a:r>
                      <a:r>
                        <a:rPr sz="1500" spc="-30" dirty="0">
                          <a:latin typeface="Arial"/>
                          <a:cs typeface="Arial"/>
                        </a:rPr>
                        <a:t> </a:t>
                      </a:r>
                      <a:r>
                        <a:rPr sz="1500" dirty="0">
                          <a:latin typeface="Arial"/>
                          <a:cs typeface="Arial"/>
                        </a:rPr>
                        <a:t>convener</a:t>
                      </a:r>
                      <a:r>
                        <a:rPr sz="1500" spc="-35" dirty="0">
                          <a:latin typeface="Arial"/>
                          <a:cs typeface="Arial"/>
                        </a:rPr>
                        <a:t> </a:t>
                      </a:r>
                      <a:r>
                        <a:rPr sz="1500" spc="-25" dirty="0">
                          <a:latin typeface="Arial"/>
                          <a:cs typeface="Arial"/>
                        </a:rPr>
                        <a:t>and </a:t>
                      </a:r>
                      <a:r>
                        <a:rPr sz="1500" spc="-10" dirty="0">
                          <a:latin typeface="Arial"/>
                          <a:cs typeface="Arial"/>
                        </a:rPr>
                        <a:t>co-</a:t>
                      </a:r>
                      <a:r>
                        <a:rPr sz="1500" dirty="0">
                          <a:latin typeface="Arial"/>
                          <a:cs typeface="Arial"/>
                        </a:rPr>
                        <a:t>convener</a:t>
                      </a:r>
                      <a:r>
                        <a:rPr sz="1500" spc="-25" dirty="0">
                          <a:latin typeface="Arial"/>
                          <a:cs typeface="Arial"/>
                        </a:rPr>
                        <a:t> </a:t>
                      </a:r>
                      <a:r>
                        <a:rPr sz="1500" dirty="0">
                          <a:latin typeface="Arial"/>
                          <a:cs typeface="Arial"/>
                        </a:rPr>
                        <a:t>of</a:t>
                      </a:r>
                      <a:r>
                        <a:rPr sz="1500" spc="-15" dirty="0">
                          <a:latin typeface="Arial"/>
                          <a:cs typeface="Arial"/>
                        </a:rPr>
                        <a:t> </a:t>
                      </a:r>
                      <a:r>
                        <a:rPr sz="1500" dirty="0">
                          <a:latin typeface="Arial"/>
                          <a:cs typeface="Arial"/>
                        </a:rPr>
                        <a:t>JWG9</a:t>
                      </a:r>
                      <a:r>
                        <a:rPr sz="1500" spc="-15" dirty="0">
                          <a:latin typeface="Arial"/>
                          <a:cs typeface="Arial"/>
                        </a:rPr>
                        <a:t> </a:t>
                      </a:r>
                      <a:r>
                        <a:rPr sz="1500" dirty="0">
                          <a:latin typeface="Arial"/>
                          <a:cs typeface="Arial"/>
                        </a:rPr>
                        <a:t>until</a:t>
                      </a:r>
                      <a:r>
                        <a:rPr sz="1500" spc="-20" dirty="0">
                          <a:latin typeface="Arial"/>
                          <a:cs typeface="Arial"/>
                        </a:rPr>
                        <a:t> 2027</a:t>
                      </a:r>
                      <a:endParaRPr sz="1500">
                        <a:latin typeface="Arial"/>
                        <a:cs typeface="Arial"/>
                      </a:endParaRPr>
                    </a:p>
                    <a:p>
                      <a:pPr marL="90805">
                        <a:lnSpc>
                          <a:spcPts val="1625"/>
                        </a:lnSpc>
                      </a:pPr>
                      <a:r>
                        <a:rPr sz="1500" b="1" dirty="0">
                          <a:latin typeface="Arial"/>
                          <a:cs typeface="Arial"/>
                        </a:rPr>
                        <a:t>Comment</a:t>
                      </a:r>
                      <a:r>
                        <a:rPr sz="1500" b="1" spc="-45" dirty="0">
                          <a:latin typeface="Arial"/>
                          <a:cs typeface="Arial"/>
                        </a:rPr>
                        <a:t> </a:t>
                      </a:r>
                      <a:r>
                        <a:rPr sz="1500" b="1" dirty="0">
                          <a:latin typeface="Arial"/>
                          <a:cs typeface="Arial"/>
                        </a:rPr>
                        <a:t>from</a:t>
                      </a:r>
                      <a:r>
                        <a:rPr sz="1500" b="1" spc="-45" dirty="0">
                          <a:latin typeface="Arial"/>
                          <a:cs typeface="Arial"/>
                        </a:rPr>
                        <a:t> </a:t>
                      </a:r>
                      <a:r>
                        <a:rPr sz="1500" b="1" dirty="0">
                          <a:latin typeface="Arial"/>
                          <a:cs typeface="Arial"/>
                        </a:rPr>
                        <a:t>SNV</a:t>
                      </a:r>
                      <a:r>
                        <a:rPr sz="1500" b="1" spc="-40" dirty="0">
                          <a:latin typeface="Arial"/>
                          <a:cs typeface="Arial"/>
                        </a:rPr>
                        <a:t> </a:t>
                      </a:r>
                      <a:r>
                        <a:rPr sz="1500" b="1" dirty="0">
                          <a:latin typeface="Arial"/>
                          <a:cs typeface="Arial"/>
                        </a:rPr>
                        <a:t>was</a:t>
                      </a:r>
                      <a:r>
                        <a:rPr sz="1500" b="1" spc="-35" dirty="0">
                          <a:latin typeface="Arial"/>
                          <a:cs typeface="Arial"/>
                        </a:rPr>
                        <a:t> </a:t>
                      </a:r>
                      <a:r>
                        <a:rPr sz="1500" b="1" spc="-10" dirty="0">
                          <a:latin typeface="Arial"/>
                          <a:cs typeface="Arial"/>
                        </a:rPr>
                        <a:t>received.</a:t>
                      </a:r>
                      <a:endParaRPr sz="1500">
                        <a:latin typeface="Arial"/>
                        <a:cs typeface="Arial"/>
                      </a:endParaRPr>
                    </a:p>
                  </a:txBody>
                  <a:tcPr marL="0" marR="0" marT="47625"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4"/>
                  </a:ext>
                </a:extLst>
              </a:tr>
              <a:tr h="370205">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5"/>
                  </a:ext>
                </a:extLst>
              </a:tr>
              <a:tr h="358775">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6"/>
                  </a:ext>
                </a:extLst>
              </a:tr>
              <a:tr h="370205">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7"/>
                  </a:ext>
                </a:extLst>
              </a:tr>
              <a:tr h="370205">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8"/>
                  </a:ext>
                </a:extLst>
              </a:tr>
              <a:tr h="347345">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9"/>
                  </a:ext>
                </a:extLst>
              </a:tr>
              <a:tr h="370205">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10"/>
                  </a:ext>
                </a:extLst>
              </a:tr>
              <a:tr h="370205">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dirty="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11"/>
                  </a:ext>
                </a:extLst>
              </a:tr>
            </a:tbl>
          </a:graphicData>
        </a:graphic>
      </p:graphicFrame>
    </p:spTree>
    <p:extLst>
      <p:ext uri="{BB962C8B-B14F-4D97-AF65-F5344CB8AC3E}">
        <p14:creationId xmlns:p14="http://schemas.microsoft.com/office/powerpoint/2010/main" val="86126478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a:extLst>
              <a:ext uri="{FF2B5EF4-FFF2-40B4-BE49-F238E27FC236}">
                <a16:creationId xmlns:a16="http://schemas.microsoft.com/office/drawing/2014/main" id="{29606C8E-7F4E-14E1-FDB1-A0BF01633298}"/>
              </a:ext>
            </a:extLst>
          </p:cNvPr>
          <p:cNvSpPr txBox="1"/>
          <p:nvPr/>
        </p:nvSpPr>
        <p:spPr>
          <a:xfrm>
            <a:off x="416177" y="161793"/>
            <a:ext cx="2760452" cy="523220"/>
          </a:xfrm>
          <a:prstGeom prst="rect">
            <a:avLst/>
          </a:prstGeom>
          <a:noFill/>
        </p:spPr>
        <p:txBody>
          <a:bodyPr wrap="square" rtlCol="0">
            <a:spAutoFit/>
          </a:bodyPr>
          <a:lstStyle/>
          <a:p>
            <a:r>
              <a:rPr kumimoji="1" lang="en-US" altLang="ja-JP" sz="2800" b="1" dirty="0"/>
              <a:t>NP Ballot</a:t>
            </a:r>
            <a:endParaRPr kumimoji="1" lang="ja-JP" altLang="en-US" sz="2800" b="1" dirty="0"/>
          </a:p>
        </p:txBody>
      </p:sp>
      <p:graphicFrame>
        <p:nvGraphicFramePr>
          <p:cNvPr id="6" name="object 3">
            <a:extLst>
              <a:ext uri="{FF2B5EF4-FFF2-40B4-BE49-F238E27FC236}">
                <a16:creationId xmlns:a16="http://schemas.microsoft.com/office/drawing/2014/main" id="{B466EB78-6725-A797-837F-BFB3B85183C8}"/>
              </a:ext>
            </a:extLst>
          </p:cNvPr>
          <p:cNvGraphicFramePr>
            <a:graphicFrameLocks noGrp="1"/>
          </p:cNvGraphicFramePr>
          <p:nvPr>
            <p:extLst>
              <p:ext uri="{D42A27DB-BD31-4B8C-83A1-F6EECF244321}">
                <p14:modId xmlns:p14="http://schemas.microsoft.com/office/powerpoint/2010/main" val="1598323890"/>
              </p:ext>
            </p:extLst>
          </p:nvPr>
        </p:nvGraphicFramePr>
        <p:xfrm>
          <a:off x="258446" y="685013"/>
          <a:ext cx="11675107" cy="5996303"/>
        </p:xfrm>
        <a:graphic>
          <a:graphicData uri="http://schemas.openxmlformats.org/drawingml/2006/table">
            <a:tbl>
              <a:tblPr firstRow="1" bandRow="1">
                <a:tableStyleId>{2D5ABB26-0587-4C30-8999-92F81FD0307C}</a:tableStyleId>
              </a:tblPr>
              <a:tblGrid>
                <a:gridCol w="635635">
                  <a:extLst>
                    <a:ext uri="{9D8B030D-6E8A-4147-A177-3AD203B41FA5}">
                      <a16:colId xmlns:a16="http://schemas.microsoft.com/office/drawing/2014/main" val="20000"/>
                    </a:ext>
                  </a:extLst>
                </a:gridCol>
                <a:gridCol w="1093469">
                  <a:extLst>
                    <a:ext uri="{9D8B030D-6E8A-4147-A177-3AD203B41FA5}">
                      <a16:colId xmlns:a16="http://schemas.microsoft.com/office/drawing/2014/main" val="20001"/>
                    </a:ext>
                  </a:extLst>
                </a:gridCol>
                <a:gridCol w="1732914">
                  <a:extLst>
                    <a:ext uri="{9D8B030D-6E8A-4147-A177-3AD203B41FA5}">
                      <a16:colId xmlns:a16="http://schemas.microsoft.com/office/drawing/2014/main" val="20002"/>
                    </a:ext>
                  </a:extLst>
                </a:gridCol>
                <a:gridCol w="1494155">
                  <a:extLst>
                    <a:ext uri="{9D8B030D-6E8A-4147-A177-3AD203B41FA5}">
                      <a16:colId xmlns:a16="http://schemas.microsoft.com/office/drawing/2014/main" val="20003"/>
                    </a:ext>
                  </a:extLst>
                </a:gridCol>
                <a:gridCol w="2124709">
                  <a:extLst>
                    <a:ext uri="{9D8B030D-6E8A-4147-A177-3AD203B41FA5}">
                      <a16:colId xmlns:a16="http://schemas.microsoft.com/office/drawing/2014/main" val="20004"/>
                    </a:ext>
                  </a:extLst>
                </a:gridCol>
                <a:gridCol w="4594225">
                  <a:extLst>
                    <a:ext uri="{9D8B030D-6E8A-4147-A177-3AD203B41FA5}">
                      <a16:colId xmlns:a16="http://schemas.microsoft.com/office/drawing/2014/main" val="20005"/>
                    </a:ext>
                  </a:extLst>
                </a:gridCol>
              </a:tblGrid>
              <a:tr h="370205">
                <a:tc>
                  <a:txBody>
                    <a:bodyPr/>
                    <a:lstStyle/>
                    <a:p>
                      <a:pPr marL="90805">
                        <a:lnSpc>
                          <a:spcPct val="100000"/>
                        </a:lnSpc>
                        <a:spcBef>
                          <a:spcPts val="200"/>
                        </a:spcBef>
                      </a:pPr>
                      <a:r>
                        <a:rPr sz="1600" b="1" spc="-25" dirty="0">
                          <a:solidFill>
                            <a:srgbClr val="FFFFFF"/>
                          </a:solidFill>
                          <a:latin typeface="Arial"/>
                          <a:cs typeface="Arial"/>
                        </a:rPr>
                        <a:t>No.</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170">
                        <a:lnSpc>
                          <a:spcPct val="100000"/>
                        </a:lnSpc>
                        <a:spcBef>
                          <a:spcPts val="200"/>
                        </a:spcBef>
                      </a:pPr>
                      <a:r>
                        <a:rPr sz="1600" b="1" dirty="0">
                          <a:solidFill>
                            <a:srgbClr val="FFFFFF"/>
                          </a:solidFill>
                          <a:latin typeface="Arial"/>
                          <a:cs typeface="Arial"/>
                        </a:rPr>
                        <a:t>NP</a:t>
                      </a:r>
                      <a:r>
                        <a:rPr sz="1600" b="1" spc="-45" dirty="0">
                          <a:solidFill>
                            <a:srgbClr val="FFFFFF"/>
                          </a:solidFill>
                          <a:latin typeface="Arial"/>
                          <a:cs typeface="Arial"/>
                        </a:rPr>
                        <a:t> </a:t>
                      </a:r>
                      <a:r>
                        <a:rPr sz="1600" b="1" spc="-10" dirty="0">
                          <a:solidFill>
                            <a:srgbClr val="FFFFFF"/>
                          </a:solidFill>
                          <a:latin typeface="Arial"/>
                          <a:cs typeface="Arial"/>
                        </a:rPr>
                        <a:t>times</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200"/>
                        </a:spcBef>
                      </a:pPr>
                      <a:r>
                        <a:rPr sz="1600" b="1" dirty="0">
                          <a:solidFill>
                            <a:srgbClr val="FFFFFF"/>
                          </a:solidFill>
                          <a:latin typeface="Arial"/>
                          <a:cs typeface="Arial"/>
                        </a:rPr>
                        <a:t>Project</a:t>
                      </a:r>
                      <a:r>
                        <a:rPr sz="1600" b="1" spc="-65" dirty="0">
                          <a:solidFill>
                            <a:srgbClr val="FFFFFF"/>
                          </a:solidFill>
                          <a:latin typeface="Arial"/>
                          <a:cs typeface="Arial"/>
                        </a:rPr>
                        <a:t> </a:t>
                      </a:r>
                      <a:r>
                        <a:rPr sz="1600" b="1" spc="-10" dirty="0">
                          <a:solidFill>
                            <a:srgbClr val="FFFFFF"/>
                          </a:solidFill>
                          <a:latin typeface="Arial"/>
                          <a:cs typeface="Arial"/>
                        </a:rPr>
                        <a:t>number</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200"/>
                        </a:spcBef>
                      </a:pPr>
                      <a:r>
                        <a:rPr sz="1600" b="1" spc="-20" dirty="0">
                          <a:solidFill>
                            <a:srgbClr val="FFFFFF"/>
                          </a:solidFill>
                          <a:latin typeface="Arial"/>
                          <a:cs typeface="Arial"/>
                        </a:rPr>
                        <a:t>Voting</a:t>
                      </a:r>
                      <a:r>
                        <a:rPr sz="1600" b="1" spc="-50" dirty="0">
                          <a:solidFill>
                            <a:srgbClr val="FFFFFF"/>
                          </a:solidFill>
                          <a:latin typeface="Arial"/>
                          <a:cs typeface="Arial"/>
                        </a:rPr>
                        <a:t> </a:t>
                      </a:r>
                      <a:r>
                        <a:rPr sz="1600" b="1" spc="-10" dirty="0">
                          <a:solidFill>
                            <a:srgbClr val="FFFFFF"/>
                          </a:solidFill>
                          <a:latin typeface="Arial"/>
                          <a:cs typeface="Arial"/>
                        </a:rPr>
                        <a:t>result</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0805">
                        <a:lnSpc>
                          <a:spcPct val="100000"/>
                        </a:lnSpc>
                        <a:spcBef>
                          <a:spcPts val="200"/>
                        </a:spcBef>
                      </a:pPr>
                      <a:r>
                        <a:rPr sz="1600" b="1" dirty="0">
                          <a:solidFill>
                            <a:srgbClr val="FFFFFF"/>
                          </a:solidFill>
                          <a:latin typeface="Arial"/>
                          <a:cs typeface="Arial"/>
                        </a:rPr>
                        <a:t>Document</a:t>
                      </a:r>
                      <a:r>
                        <a:rPr sz="1600" b="1" spc="-80" dirty="0">
                          <a:solidFill>
                            <a:srgbClr val="FFFFFF"/>
                          </a:solidFill>
                          <a:latin typeface="Arial"/>
                          <a:cs typeface="Arial"/>
                        </a:rPr>
                        <a:t> </a:t>
                      </a:r>
                      <a:r>
                        <a:rPr sz="1600" b="1" spc="-25" dirty="0">
                          <a:solidFill>
                            <a:srgbClr val="FFFFFF"/>
                          </a:solidFill>
                          <a:latin typeface="Arial"/>
                          <a:cs typeface="Arial"/>
                        </a:rPr>
                        <a:t>No.</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tc>
                  <a:txBody>
                    <a:bodyPr/>
                    <a:lstStyle/>
                    <a:p>
                      <a:pPr marL="91440">
                        <a:lnSpc>
                          <a:spcPct val="100000"/>
                        </a:lnSpc>
                        <a:spcBef>
                          <a:spcPts val="200"/>
                        </a:spcBef>
                      </a:pPr>
                      <a:r>
                        <a:rPr sz="1600" b="1" spc="-20" dirty="0">
                          <a:solidFill>
                            <a:srgbClr val="FFFFFF"/>
                          </a:solidFill>
                          <a:latin typeface="Arial"/>
                          <a:cs typeface="Arial"/>
                        </a:rPr>
                        <a:t>Note</a:t>
                      </a:r>
                      <a:endParaRPr sz="1600">
                        <a:latin typeface="Arial"/>
                        <a:cs typeface="Arial"/>
                      </a:endParaRPr>
                    </a:p>
                  </a:txBody>
                  <a:tcPr marL="0" marR="0" marT="25400" marB="0">
                    <a:lnL w="12700">
                      <a:solidFill>
                        <a:srgbClr val="FFFFFF"/>
                      </a:solidFill>
                      <a:prstDash val="solid"/>
                    </a:lnL>
                    <a:lnR w="12700">
                      <a:solidFill>
                        <a:srgbClr val="FFFFFF"/>
                      </a:solidFill>
                      <a:prstDash val="solid"/>
                    </a:lnR>
                    <a:lnT w="12700">
                      <a:solidFill>
                        <a:srgbClr val="FFFFFF"/>
                      </a:solidFill>
                      <a:prstDash val="solid"/>
                    </a:lnT>
                    <a:lnB w="38100">
                      <a:solidFill>
                        <a:srgbClr val="FFFFFF"/>
                      </a:solidFill>
                      <a:prstDash val="solid"/>
                    </a:lnB>
                    <a:solidFill>
                      <a:srgbClr val="5A9AD4"/>
                    </a:solidFill>
                  </a:tcPr>
                </a:tc>
                <a:extLst>
                  <a:ext uri="{0D108BD9-81ED-4DB2-BD59-A6C34878D82A}">
                    <a16:rowId xmlns:a16="http://schemas.microsoft.com/office/drawing/2014/main" val="10000"/>
                  </a:ext>
                </a:extLst>
              </a:tr>
              <a:tr h="994410">
                <a:tc>
                  <a:txBody>
                    <a:bodyPr/>
                    <a:lstStyle/>
                    <a:p>
                      <a:pPr marL="90805">
                        <a:lnSpc>
                          <a:spcPct val="100000"/>
                        </a:lnSpc>
                        <a:spcBef>
                          <a:spcPts val="210"/>
                        </a:spcBef>
                      </a:pPr>
                      <a:r>
                        <a:rPr sz="1500" spc="-50" dirty="0">
                          <a:latin typeface="Arial"/>
                          <a:cs typeface="Arial"/>
                        </a:rPr>
                        <a:t>1</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0"/>
                        </a:spcBef>
                      </a:pPr>
                      <a:r>
                        <a:rPr sz="1500" dirty="0">
                          <a:latin typeface="Arial"/>
                          <a:cs typeface="Arial"/>
                        </a:rPr>
                        <a:t>ISO/NP</a:t>
                      </a:r>
                      <a:r>
                        <a:rPr sz="1500" spc="-45" dirty="0">
                          <a:latin typeface="Arial"/>
                          <a:cs typeface="Arial"/>
                        </a:rPr>
                        <a:t> </a:t>
                      </a:r>
                      <a:r>
                        <a:rPr sz="1500" spc="-10" dirty="0">
                          <a:latin typeface="Arial"/>
                          <a:cs typeface="Arial"/>
                        </a:rPr>
                        <a:t>19626-</a:t>
                      </a:r>
                      <a:r>
                        <a:rPr sz="1500" spc="-50" dirty="0">
                          <a:latin typeface="Arial"/>
                          <a:cs typeface="Arial"/>
                        </a:rPr>
                        <a:t>3</a:t>
                      </a:r>
                      <a:endParaRPr lang="en-US" sz="1500" spc="-50" dirty="0">
                        <a:latin typeface="Arial"/>
                        <a:cs typeface="Arial"/>
                      </a:endParaRPr>
                    </a:p>
                    <a:p>
                      <a:pPr marL="90805">
                        <a:lnSpc>
                          <a:spcPct val="100000"/>
                        </a:lnSpc>
                        <a:spcBef>
                          <a:spcPts val="210"/>
                        </a:spcBef>
                      </a:pPr>
                      <a:r>
                        <a:rPr lang="en-US" sz="1500" spc="-50" dirty="0">
                          <a:solidFill>
                            <a:srgbClr val="FF0000"/>
                          </a:solidFill>
                          <a:latin typeface="Arial"/>
                          <a:cs typeface="Arial"/>
                        </a:rPr>
                        <a:t>(TCP-Blockchain)</a:t>
                      </a:r>
                      <a:endParaRPr sz="1500" dirty="0">
                        <a:solidFill>
                          <a:srgbClr val="FF0000"/>
                        </a:solidFill>
                        <a:latin typeface="Arial"/>
                        <a:cs typeface="Arial"/>
                      </a:endParaRPr>
                    </a:p>
                  </a:txBody>
                  <a:tcPr marL="0" marR="0" marT="2667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0"/>
                        </a:spcBef>
                      </a:pPr>
                      <a:r>
                        <a:rPr sz="1500" spc="-10" dirty="0">
                          <a:latin typeface="Arial"/>
                          <a:cs typeface="Arial"/>
                        </a:rPr>
                        <a:t>approved</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0"/>
                        </a:spcBef>
                      </a:pPr>
                      <a:r>
                        <a:rPr sz="1500" spc="-10" dirty="0">
                          <a:latin typeface="Arial"/>
                          <a:cs typeface="Arial"/>
                        </a:rPr>
                        <a:t>N1549(Form6)</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tc>
                  <a:txBody>
                    <a:bodyPr/>
                    <a:lstStyle/>
                    <a:p>
                      <a:pPr marL="91440" marR="407670">
                        <a:lnSpc>
                          <a:spcPct val="92400"/>
                        </a:lnSpc>
                        <a:spcBef>
                          <a:spcPts val="345"/>
                        </a:spcBef>
                      </a:pPr>
                      <a:r>
                        <a:rPr sz="1600" dirty="0">
                          <a:latin typeface="Arial"/>
                          <a:cs typeface="Arial"/>
                        </a:rPr>
                        <a:t>5</a:t>
                      </a:r>
                      <a:r>
                        <a:rPr sz="1600" spc="-45" dirty="0">
                          <a:latin typeface="Arial"/>
                          <a:cs typeface="Arial"/>
                        </a:rPr>
                        <a:t> </a:t>
                      </a:r>
                      <a:r>
                        <a:rPr sz="1600" spc="-10" dirty="0">
                          <a:latin typeface="Arial"/>
                          <a:cs typeface="Arial"/>
                        </a:rPr>
                        <a:t>P-</a:t>
                      </a:r>
                      <a:r>
                        <a:rPr sz="1600" dirty="0">
                          <a:latin typeface="Arial"/>
                          <a:cs typeface="Arial"/>
                        </a:rPr>
                        <a:t>members</a:t>
                      </a:r>
                      <a:r>
                        <a:rPr sz="1600" spc="-35" dirty="0">
                          <a:latin typeface="Arial"/>
                          <a:cs typeface="Arial"/>
                        </a:rPr>
                        <a:t> </a:t>
                      </a:r>
                      <a:r>
                        <a:rPr sz="1600" dirty="0">
                          <a:latin typeface="Arial"/>
                          <a:cs typeface="Arial"/>
                        </a:rPr>
                        <a:t>approved</a:t>
                      </a:r>
                      <a:r>
                        <a:rPr sz="1600" spc="-45" dirty="0">
                          <a:latin typeface="Arial"/>
                          <a:cs typeface="Arial"/>
                        </a:rPr>
                        <a:t> </a:t>
                      </a:r>
                      <a:r>
                        <a:rPr sz="1600" dirty="0">
                          <a:latin typeface="Arial"/>
                          <a:cs typeface="Arial"/>
                        </a:rPr>
                        <a:t>the</a:t>
                      </a:r>
                      <a:r>
                        <a:rPr sz="1600" spc="-45" dirty="0">
                          <a:latin typeface="Arial"/>
                          <a:cs typeface="Arial"/>
                        </a:rPr>
                        <a:t> </a:t>
                      </a:r>
                      <a:r>
                        <a:rPr sz="1600" dirty="0">
                          <a:latin typeface="Arial"/>
                          <a:cs typeface="Arial"/>
                        </a:rPr>
                        <a:t>project</a:t>
                      </a:r>
                      <a:r>
                        <a:rPr sz="1600" spc="-45" dirty="0">
                          <a:latin typeface="Arial"/>
                          <a:cs typeface="Arial"/>
                        </a:rPr>
                        <a:t> </a:t>
                      </a:r>
                      <a:r>
                        <a:rPr sz="1600" spc="-25" dirty="0">
                          <a:latin typeface="Arial"/>
                          <a:cs typeface="Arial"/>
                        </a:rPr>
                        <a:t>and </a:t>
                      </a:r>
                      <a:r>
                        <a:rPr sz="1600" dirty="0">
                          <a:latin typeface="Arial"/>
                          <a:cs typeface="Arial"/>
                        </a:rPr>
                        <a:t>nominated</a:t>
                      </a:r>
                      <a:r>
                        <a:rPr sz="1600" spc="-60" dirty="0">
                          <a:latin typeface="Arial"/>
                          <a:cs typeface="Arial"/>
                        </a:rPr>
                        <a:t> </a:t>
                      </a:r>
                      <a:r>
                        <a:rPr sz="1600" dirty="0">
                          <a:latin typeface="Arial"/>
                          <a:cs typeface="Arial"/>
                        </a:rPr>
                        <a:t>the</a:t>
                      </a:r>
                      <a:r>
                        <a:rPr sz="1600" spc="-65" dirty="0">
                          <a:latin typeface="Arial"/>
                          <a:cs typeface="Arial"/>
                        </a:rPr>
                        <a:t> </a:t>
                      </a:r>
                      <a:r>
                        <a:rPr sz="1600" dirty="0">
                          <a:latin typeface="Arial"/>
                          <a:cs typeface="Arial"/>
                        </a:rPr>
                        <a:t>experts,</a:t>
                      </a:r>
                      <a:r>
                        <a:rPr sz="1600" spc="-70" dirty="0">
                          <a:latin typeface="Arial"/>
                          <a:cs typeface="Arial"/>
                        </a:rPr>
                        <a:t> </a:t>
                      </a:r>
                      <a:r>
                        <a:rPr sz="1600" dirty="0">
                          <a:latin typeface="Arial"/>
                          <a:cs typeface="Arial"/>
                        </a:rPr>
                        <a:t>comments</a:t>
                      </a:r>
                      <a:r>
                        <a:rPr sz="1600" spc="-55" dirty="0">
                          <a:latin typeface="Arial"/>
                          <a:cs typeface="Arial"/>
                        </a:rPr>
                        <a:t> </a:t>
                      </a:r>
                      <a:r>
                        <a:rPr sz="1600" dirty="0">
                          <a:latin typeface="Arial"/>
                          <a:cs typeface="Arial"/>
                        </a:rPr>
                        <a:t>from</a:t>
                      </a:r>
                      <a:r>
                        <a:rPr sz="1600" spc="-65" dirty="0">
                          <a:latin typeface="Arial"/>
                          <a:cs typeface="Arial"/>
                        </a:rPr>
                        <a:t> </a:t>
                      </a:r>
                      <a:r>
                        <a:rPr sz="1600" spc="-20" dirty="0">
                          <a:latin typeface="Arial"/>
                          <a:cs typeface="Arial"/>
                        </a:rPr>
                        <a:t>KATS </a:t>
                      </a:r>
                      <a:r>
                        <a:rPr sz="1600" dirty="0">
                          <a:latin typeface="Arial"/>
                          <a:cs typeface="Arial"/>
                        </a:rPr>
                        <a:t>and</a:t>
                      </a:r>
                      <a:r>
                        <a:rPr sz="1600" spc="-30" dirty="0">
                          <a:latin typeface="Arial"/>
                          <a:cs typeface="Arial"/>
                        </a:rPr>
                        <a:t> </a:t>
                      </a:r>
                      <a:r>
                        <a:rPr sz="1600" dirty="0">
                          <a:latin typeface="Arial"/>
                          <a:cs typeface="Arial"/>
                        </a:rPr>
                        <a:t>SAC</a:t>
                      </a:r>
                      <a:r>
                        <a:rPr sz="1600" spc="-20" dirty="0">
                          <a:latin typeface="Arial"/>
                          <a:cs typeface="Arial"/>
                        </a:rPr>
                        <a:t> </a:t>
                      </a:r>
                      <a:r>
                        <a:rPr sz="1600" dirty="0">
                          <a:latin typeface="Arial"/>
                          <a:cs typeface="Arial"/>
                        </a:rPr>
                        <a:t>were</a:t>
                      </a:r>
                      <a:r>
                        <a:rPr sz="1600" spc="-25" dirty="0">
                          <a:latin typeface="Arial"/>
                          <a:cs typeface="Arial"/>
                        </a:rPr>
                        <a:t> </a:t>
                      </a:r>
                      <a:r>
                        <a:rPr sz="1600" spc="-10" dirty="0">
                          <a:latin typeface="Arial"/>
                          <a:cs typeface="Arial"/>
                        </a:rPr>
                        <a:t>received.</a:t>
                      </a:r>
                      <a:endParaRPr sz="1600">
                        <a:latin typeface="Arial"/>
                        <a:cs typeface="Arial"/>
                      </a:endParaRPr>
                    </a:p>
                    <a:p>
                      <a:pPr marL="91440">
                        <a:lnSpc>
                          <a:spcPts val="1780"/>
                        </a:lnSpc>
                      </a:pPr>
                      <a:r>
                        <a:rPr sz="1600" dirty="0">
                          <a:latin typeface="Arial"/>
                          <a:cs typeface="Arial"/>
                        </a:rPr>
                        <a:t>N1576</a:t>
                      </a:r>
                      <a:r>
                        <a:rPr sz="1600" spc="-40" dirty="0">
                          <a:latin typeface="Arial"/>
                          <a:cs typeface="Arial"/>
                        </a:rPr>
                        <a:t> </a:t>
                      </a:r>
                      <a:r>
                        <a:rPr sz="1600" dirty="0">
                          <a:latin typeface="Arial"/>
                          <a:cs typeface="Arial"/>
                        </a:rPr>
                        <a:t>is</a:t>
                      </a:r>
                      <a:r>
                        <a:rPr sz="1600" spc="-40" dirty="0">
                          <a:latin typeface="Arial"/>
                          <a:cs typeface="Arial"/>
                        </a:rPr>
                        <a:t> </a:t>
                      </a:r>
                      <a:r>
                        <a:rPr sz="1600" dirty="0">
                          <a:latin typeface="Arial"/>
                          <a:cs typeface="Arial"/>
                        </a:rPr>
                        <a:t>the</a:t>
                      </a:r>
                      <a:r>
                        <a:rPr sz="1600" spc="-50" dirty="0">
                          <a:latin typeface="Arial"/>
                          <a:cs typeface="Arial"/>
                        </a:rPr>
                        <a:t> </a:t>
                      </a:r>
                      <a:r>
                        <a:rPr sz="1600" dirty="0">
                          <a:latin typeface="Arial"/>
                          <a:cs typeface="Arial"/>
                        </a:rPr>
                        <a:t>comments</a:t>
                      </a:r>
                      <a:r>
                        <a:rPr sz="1600" spc="-35" dirty="0">
                          <a:latin typeface="Arial"/>
                          <a:cs typeface="Arial"/>
                        </a:rPr>
                        <a:t> </a:t>
                      </a:r>
                      <a:r>
                        <a:rPr sz="1600" spc="-10" dirty="0">
                          <a:latin typeface="Arial"/>
                          <a:cs typeface="Arial"/>
                        </a:rPr>
                        <a:t>disposition.</a:t>
                      </a:r>
                      <a:endParaRPr sz="1600">
                        <a:latin typeface="Arial"/>
                        <a:cs typeface="Arial"/>
                      </a:endParaRPr>
                    </a:p>
                  </a:txBody>
                  <a:tcPr marL="0" marR="0" marT="43815" marB="0">
                    <a:lnL w="12700">
                      <a:solidFill>
                        <a:srgbClr val="FFFFFF"/>
                      </a:solidFill>
                      <a:prstDash val="solid"/>
                    </a:lnL>
                    <a:lnR w="12700">
                      <a:solidFill>
                        <a:srgbClr val="FFFFFF"/>
                      </a:solidFill>
                      <a:prstDash val="solid"/>
                    </a:lnR>
                    <a:lnT w="381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1"/>
                  </a:ext>
                </a:extLst>
              </a:tr>
              <a:tr h="514984">
                <a:tc>
                  <a:txBody>
                    <a:bodyPr/>
                    <a:lstStyle/>
                    <a:p>
                      <a:pPr marL="90805">
                        <a:lnSpc>
                          <a:spcPct val="100000"/>
                        </a:lnSpc>
                        <a:spcBef>
                          <a:spcPts val="220"/>
                        </a:spcBef>
                      </a:pPr>
                      <a:r>
                        <a:rPr sz="1500" spc="-50" dirty="0">
                          <a:latin typeface="Arial"/>
                          <a:cs typeface="Arial"/>
                        </a:rPr>
                        <a:t>2</a:t>
                      </a:r>
                      <a:endParaRPr sz="1500">
                        <a:latin typeface="Arial"/>
                        <a:cs typeface="Arial"/>
                      </a:endParaRPr>
                    </a:p>
                  </a:txBody>
                  <a:tcPr marL="0" marR="0" marT="2794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20"/>
                        </a:spcBef>
                      </a:pPr>
                      <a:r>
                        <a:rPr sz="1500" dirty="0">
                          <a:latin typeface="Arial"/>
                          <a:cs typeface="Arial"/>
                        </a:rPr>
                        <a:t>ISO/NP</a:t>
                      </a:r>
                      <a:r>
                        <a:rPr sz="1500" spc="-55" dirty="0">
                          <a:latin typeface="Arial"/>
                          <a:cs typeface="Arial"/>
                        </a:rPr>
                        <a:t> </a:t>
                      </a:r>
                      <a:r>
                        <a:rPr sz="1500" spc="-10" dirty="0">
                          <a:latin typeface="Arial"/>
                          <a:cs typeface="Arial"/>
                        </a:rPr>
                        <a:t>36100</a:t>
                      </a:r>
                      <a:endParaRPr lang="en-US" sz="1500" spc="-10" dirty="0">
                        <a:latin typeface="Arial"/>
                        <a:cs typeface="Arial"/>
                      </a:endParaRPr>
                    </a:p>
                    <a:p>
                      <a:pPr marL="90805">
                        <a:lnSpc>
                          <a:spcPct val="100000"/>
                        </a:lnSpc>
                        <a:spcBef>
                          <a:spcPts val="220"/>
                        </a:spcBef>
                      </a:pPr>
                      <a:r>
                        <a:rPr lang="en-US" sz="1500" spc="-10" dirty="0">
                          <a:solidFill>
                            <a:srgbClr val="FF0000"/>
                          </a:solidFill>
                          <a:latin typeface="Arial"/>
                          <a:cs typeface="Arial"/>
                        </a:rPr>
                        <a:t>(Standardized Content-Metamodel)</a:t>
                      </a:r>
                      <a:endParaRPr sz="1500" dirty="0">
                        <a:solidFill>
                          <a:srgbClr val="FF0000"/>
                        </a:solidFill>
                        <a:latin typeface="Arial"/>
                        <a:cs typeface="Arial"/>
                      </a:endParaRPr>
                    </a:p>
                  </a:txBody>
                  <a:tcPr marL="0" marR="0" marT="2794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20"/>
                        </a:spcBef>
                      </a:pPr>
                      <a:r>
                        <a:rPr sz="1500" spc="-10" dirty="0">
                          <a:latin typeface="Arial"/>
                          <a:cs typeface="Arial"/>
                        </a:rPr>
                        <a:t>failed</a:t>
                      </a:r>
                      <a:endParaRPr sz="1500">
                        <a:latin typeface="Arial"/>
                        <a:cs typeface="Arial"/>
                      </a:endParaRPr>
                    </a:p>
                  </a:txBody>
                  <a:tcPr marL="0" marR="0" marT="2794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20"/>
                        </a:spcBef>
                      </a:pPr>
                      <a:r>
                        <a:rPr sz="1500" dirty="0">
                          <a:latin typeface="Arial"/>
                          <a:cs typeface="Arial"/>
                        </a:rPr>
                        <a:t>N1569</a:t>
                      </a:r>
                      <a:r>
                        <a:rPr sz="1500" spc="-45" dirty="0">
                          <a:latin typeface="Arial"/>
                          <a:cs typeface="Arial"/>
                        </a:rPr>
                        <a:t> </a:t>
                      </a:r>
                      <a:r>
                        <a:rPr sz="1500" spc="-10" dirty="0">
                          <a:latin typeface="Arial"/>
                          <a:cs typeface="Arial"/>
                        </a:rPr>
                        <a:t>(Form6)</a:t>
                      </a:r>
                      <a:endParaRPr sz="1500">
                        <a:latin typeface="Arial"/>
                        <a:cs typeface="Arial"/>
                      </a:endParaRPr>
                    </a:p>
                  </a:txBody>
                  <a:tcPr marL="0" marR="0" marT="2794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marR="773430">
                        <a:lnSpc>
                          <a:spcPts val="1660"/>
                        </a:lnSpc>
                        <a:spcBef>
                          <a:spcPts val="390"/>
                        </a:spcBef>
                      </a:pPr>
                      <a:r>
                        <a:rPr sz="1500" dirty="0">
                          <a:latin typeface="Arial"/>
                          <a:cs typeface="Arial"/>
                        </a:rPr>
                        <a:t>3</a:t>
                      </a:r>
                      <a:r>
                        <a:rPr sz="1500" spc="-25" dirty="0">
                          <a:latin typeface="Arial"/>
                          <a:cs typeface="Arial"/>
                        </a:rPr>
                        <a:t> </a:t>
                      </a:r>
                      <a:r>
                        <a:rPr sz="1500" spc="-10" dirty="0">
                          <a:latin typeface="Arial"/>
                          <a:cs typeface="Arial"/>
                        </a:rPr>
                        <a:t>P-</a:t>
                      </a:r>
                      <a:r>
                        <a:rPr sz="1500" dirty="0">
                          <a:latin typeface="Arial"/>
                          <a:cs typeface="Arial"/>
                        </a:rPr>
                        <a:t>members</a:t>
                      </a:r>
                      <a:r>
                        <a:rPr sz="1500" spc="-20" dirty="0">
                          <a:latin typeface="Arial"/>
                          <a:cs typeface="Arial"/>
                        </a:rPr>
                        <a:t> </a:t>
                      </a:r>
                      <a:r>
                        <a:rPr sz="1500" dirty="0">
                          <a:latin typeface="Arial"/>
                          <a:cs typeface="Arial"/>
                        </a:rPr>
                        <a:t>approved</a:t>
                      </a:r>
                      <a:r>
                        <a:rPr sz="1500" spc="-15" dirty="0">
                          <a:latin typeface="Arial"/>
                          <a:cs typeface="Arial"/>
                        </a:rPr>
                        <a:t> </a:t>
                      </a:r>
                      <a:r>
                        <a:rPr sz="1500" dirty="0">
                          <a:latin typeface="Arial"/>
                          <a:cs typeface="Arial"/>
                        </a:rPr>
                        <a:t>the</a:t>
                      </a:r>
                      <a:r>
                        <a:rPr sz="1500" spc="-10" dirty="0">
                          <a:latin typeface="Arial"/>
                          <a:cs typeface="Arial"/>
                        </a:rPr>
                        <a:t> </a:t>
                      </a:r>
                      <a:r>
                        <a:rPr sz="1500" dirty="0">
                          <a:latin typeface="Arial"/>
                          <a:cs typeface="Arial"/>
                        </a:rPr>
                        <a:t>project,</a:t>
                      </a:r>
                      <a:r>
                        <a:rPr sz="1500" spc="-25" dirty="0">
                          <a:latin typeface="Arial"/>
                          <a:cs typeface="Arial"/>
                        </a:rPr>
                        <a:t> </a:t>
                      </a:r>
                      <a:r>
                        <a:rPr sz="1500" dirty="0">
                          <a:latin typeface="Arial"/>
                          <a:cs typeface="Arial"/>
                        </a:rPr>
                        <a:t>but</a:t>
                      </a:r>
                      <a:r>
                        <a:rPr sz="1500" spc="-25" dirty="0">
                          <a:latin typeface="Arial"/>
                          <a:cs typeface="Arial"/>
                        </a:rPr>
                        <a:t> </a:t>
                      </a:r>
                      <a:r>
                        <a:rPr sz="1500" dirty="0">
                          <a:latin typeface="Arial"/>
                          <a:cs typeface="Arial"/>
                        </a:rPr>
                        <a:t>1</a:t>
                      </a:r>
                      <a:r>
                        <a:rPr sz="1500" spc="-20" dirty="0">
                          <a:latin typeface="Arial"/>
                          <a:cs typeface="Arial"/>
                        </a:rPr>
                        <a:t> </a:t>
                      </a:r>
                      <a:r>
                        <a:rPr sz="1500" spc="-25" dirty="0">
                          <a:latin typeface="Arial"/>
                          <a:cs typeface="Arial"/>
                        </a:rPr>
                        <a:t>P- </a:t>
                      </a:r>
                      <a:r>
                        <a:rPr sz="1500" dirty="0">
                          <a:latin typeface="Arial"/>
                          <a:cs typeface="Arial"/>
                        </a:rPr>
                        <a:t>member</a:t>
                      </a:r>
                      <a:r>
                        <a:rPr sz="1500" spc="-50" dirty="0">
                          <a:latin typeface="Arial"/>
                          <a:cs typeface="Arial"/>
                        </a:rPr>
                        <a:t> </a:t>
                      </a:r>
                      <a:r>
                        <a:rPr sz="1500" dirty="0">
                          <a:latin typeface="Arial"/>
                          <a:cs typeface="Arial"/>
                        </a:rPr>
                        <a:t>appointed</a:t>
                      </a:r>
                      <a:r>
                        <a:rPr sz="1500" spc="-35" dirty="0">
                          <a:latin typeface="Arial"/>
                          <a:cs typeface="Arial"/>
                        </a:rPr>
                        <a:t> </a:t>
                      </a:r>
                      <a:r>
                        <a:rPr sz="1500" dirty="0">
                          <a:latin typeface="Arial"/>
                          <a:cs typeface="Arial"/>
                        </a:rPr>
                        <a:t>the</a:t>
                      </a:r>
                      <a:r>
                        <a:rPr sz="1500" spc="-35" dirty="0">
                          <a:latin typeface="Arial"/>
                          <a:cs typeface="Arial"/>
                        </a:rPr>
                        <a:t> </a:t>
                      </a:r>
                      <a:r>
                        <a:rPr sz="1500" spc="-10" dirty="0">
                          <a:latin typeface="Arial"/>
                          <a:cs typeface="Arial"/>
                        </a:rPr>
                        <a:t>experts.</a:t>
                      </a:r>
                      <a:endParaRPr sz="1500">
                        <a:latin typeface="Arial"/>
                        <a:cs typeface="Arial"/>
                      </a:endParaRPr>
                    </a:p>
                  </a:txBody>
                  <a:tcPr marL="0" marR="0" marT="4953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2"/>
                  </a:ext>
                </a:extLst>
              </a:tr>
              <a:tr h="726440">
                <a:tc>
                  <a:txBody>
                    <a:bodyPr/>
                    <a:lstStyle/>
                    <a:p>
                      <a:pPr marL="90805">
                        <a:lnSpc>
                          <a:spcPct val="100000"/>
                        </a:lnSpc>
                        <a:spcBef>
                          <a:spcPts val="210"/>
                        </a:spcBef>
                      </a:pPr>
                      <a:r>
                        <a:rPr sz="1500" spc="-50" dirty="0">
                          <a:latin typeface="Arial"/>
                          <a:cs typeface="Arial"/>
                        </a:rPr>
                        <a:t>3</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170">
                        <a:lnSpc>
                          <a:spcPct val="100000"/>
                        </a:lnSpc>
                        <a:spcBef>
                          <a:spcPts val="210"/>
                        </a:spcBef>
                      </a:pPr>
                      <a:r>
                        <a:rPr sz="1500" spc="-10" dirty="0">
                          <a:latin typeface="Arial"/>
                          <a:cs typeface="Arial"/>
                        </a:rPr>
                        <a:t>first</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0"/>
                        </a:spcBef>
                      </a:pPr>
                      <a:r>
                        <a:rPr sz="1500" dirty="0">
                          <a:latin typeface="Arial"/>
                          <a:cs typeface="Arial"/>
                        </a:rPr>
                        <a:t>ISO/NP</a:t>
                      </a:r>
                      <a:r>
                        <a:rPr sz="1500" spc="-45" dirty="0">
                          <a:latin typeface="Arial"/>
                          <a:cs typeface="Arial"/>
                        </a:rPr>
                        <a:t> </a:t>
                      </a:r>
                      <a:r>
                        <a:rPr sz="1500" spc="-10" dirty="0">
                          <a:latin typeface="Arial"/>
                          <a:cs typeface="Arial"/>
                        </a:rPr>
                        <a:t>14533-</a:t>
                      </a:r>
                      <a:r>
                        <a:rPr sz="1500" spc="-50" dirty="0">
                          <a:latin typeface="Arial"/>
                          <a:cs typeface="Arial"/>
                        </a:rPr>
                        <a:t>5</a:t>
                      </a:r>
                      <a:endParaRPr lang="en-US" sz="1500" spc="-50" dirty="0">
                        <a:latin typeface="Arial"/>
                        <a:cs typeface="Arial"/>
                      </a:endParaRPr>
                    </a:p>
                    <a:p>
                      <a:pPr marL="90805">
                        <a:lnSpc>
                          <a:spcPct val="100000"/>
                        </a:lnSpc>
                        <a:spcBef>
                          <a:spcPts val="210"/>
                        </a:spcBef>
                      </a:pPr>
                      <a:r>
                        <a:rPr lang="en-US" sz="1500" dirty="0">
                          <a:solidFill>
                            <a:srgbClr val="FF0000"/>
                          </a:solidFill>
                          <a:latin typeface="Arial"/>
                          <a:cs typeface="Arial"/>
                        </a:rPr>
                        <a:t>(Long term  signature – JSON)</a:t>
                      </a:r>
                      <a:endParaRPr sz="1500" dirty="0">
                        <a:solidFill>
                          <a:srgbClr val="FF0000"/>
                        </a:solidFill>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0"/>
                        </a:spcBef>
                      </a:pPr>
                      <a:r>
                        <a:rPr sz="1500" spc="-10" dirty="0">
                          <a:latin typeface="Arial"/>
                          <a:cs typeface="Arial"/>
                        </a:rPr>
                        <a:t>failed</a:t>
                      </a:r>
                      <a:endParaRPr sz="1500" dirty="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10"/>
                        </a:spcBef>
                      </a:pPr>
                      <a:r>
                        <a:rPr sz="1500" dirty="0">
                          <a:latin typeface="Arial"/>
                          <a:cs typeface="Arial"/>
                        </a:rPr>
                        <a:t>N1570</a:t>
                      </a:r>
                      <a:r>
                        <a:rPr sz="1500" spc="-45" dirty="0">
                          <a:latin typeface="Arial"/>
                          <a:cs typeface="Arial"/>
                        </a:rPr>
                        <a:t> </a:t>
                      </a:r>
                      <a:r>
                        <a:rPr sz="1500" spc="-10" dirty="0">
                          <a:latin typeface="Arial"/>
                          <a:cs typeface="Arial"/>
                        </a:rPr>
                        <a:t>(Form6)</a:t>
                      </a:r>
                      <a:endParaRPr sz="1500">
                        <a:latin typeface="Arial"/>
                        <a:cs typeface="Arial"/>
                      </a:endParaRPr>
                    </a:p>
                  </a:txBody>
                  <a:tcPr marL="0" marR="0" marT="2667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marR="141605">
                        <a:lnSpc>
                          <a:spcPct val="92800"/>
                        </a:lnSpc>
                        <a:spcBef>
                          <a:spcPts val="340"/>
                        </a:spcBef>
                      </a:pPr>
                      <a:r>
                        <a:rPr sz="1500" dirty="0">
                          <a:latin typeface="Arial"/>
                          <a:cs typeface="Arial"/>
                        </a:rPr>
                        <a:t>4</a:t>
                      </a:r>
                      <a:r>
                        <a:rPr sz="1500" spc="-30" dirty="0">
                          <a:latin typeface="Arial"/>
                          <a:cs typeface="Arial"/>
                        </a:rPr>
                        <a:t> </a:t>
                      </a:r>
                      <a:r>
                        <a:rPr sz="1500" spc="-10" dirty="0">
                          <a:latin typeface="Arial"/>
                          <a:cs typeface="Arial"/>
                        </a:rPr>
                        <a:t>P-</a:t>
                      </a:r>
                      <a:r>
                        <a:rPr sz="1500" dirty="0">
                          <a:latin typeface="Arial"/>
                          <a:cs typeface="Arial"/>
                        </a:rPr>
                        <a:t>members</a:t>
                      </a:r>
                      <a:r>
                        <a:rPr sz="1500" spc="-30" dirty="0">
                          <a:latin typeface="Arial"/>
                          <a:cs typeface="Arial"/>
                        </a:rPr>
                        <a:t> </a:t>
                      </a:r>
                      <a:r>
                        <a:rPr sz="1500" dirty="0">
                          <a:latin typeface="Arial"/>
                          <a:cs typeface="Arial"/>
                        </a:rPr>
                        <a:t>approved</a:t>
                      </a:r>
                      <a:r>
                        <a:rPr sz="1500" spc="-15" dirty="0">
                          <a:latin typeface="Arial"/>
                          <a:cs typeface="Arial"/>
                        </a:rPr>
                        <a:t> </a:t>
                      </a:r>
                      <a:r>
                        <a:rPr sz="1500" dirty="0">
                          <a:latin typeface="Arial"/>
                          <a:cs typeface="Arial"/>
                        </a:rPr>
                        <a:t>the</a:t>
                      </a:r>
                      <a:r>
                        <a:rPr sz="1500" spc="-15" dirty="0">
                          <a:latin typeface="Arial"/>
                          <a:cs typeface="Arial"/>
                        </a:rPr>
                        <a:t> </a:t>
                      </a:r>
                      <a:r>
                        <a:rPr sz="1500" dirty="0">
                          <a:latin typeface="Arial"/>
                          <a:cs typeface="Arial"/>
                        </a:rPr>
                        <a:t>project</a:t>
                      </a:r>
                      <a:r>
                        <a:rPr sz="1500" spc="-30" dirty="0">
                          <a:latin typeface="Arial"/>
                          <a:cs typeface="Arial"/>
                        </a:rPr>
                        <a:t> </a:t>
                      </a:r>
                      <a:r>
                        <a:rPr sz="1500" dirty="0">
                          <a:latin typeface="Arial"/>
                          <a:cs typeface="Arial"/>
                        </a:rPr>
                        <a:t>and</a:t>
                      </a:r>
                      <a:r>
                        <a:rPr sz="1500" spc="-25" dirty="0">
                          <a:latin typeface="Arial"/>
                          <a:cs typeface="Arial"/>
                        </a:rPr>
                        <a:t> </a:t>
                      </a:r>
                      <a:r>
                        <a:rPr sz="1500" spc="-10" dirty="0">
                          <a:latin typeface="Arial"/>
                          <a:cs typeface="Arial"/>
                        </a:rPr>
                        <a:t>nominated </a:t>
                      </a:r>
                      <a:r>
                        <a:rPr sz="1500" dirty="0">
                          <a:latin typeface="Arial"/>
                          <a:cs typeface="Arial"/>
                        </a:rPr>
                        <a:t>the</a:t>
                      </a:r>
                      <a:r>
                        <a:rPr sz="1500" spc="-35" dirty="0">
                          <a:latin typeface="Arial"/>
                          <a:cs typeface="Arial"/>
                        </a:rPr>
                        <a:t> </a:t>
                      </a:r>
                      <a:r>
                        <a:rPr sz="1500" dirty="0">
                          <a:latin typeface="Arial"/>
                          <a:cs typeface="Arial"/>
                        </a:rPr>
                        <a:t>experts.</a:t>
                      </a:r>
                      <a:r>
                        <a:rPr sz="1500" spc="-10" dirty="0">
                          <a:latin typeface="Arial"/>
                          <a:cs typeface="Arial"/>
                        </a:rPr>
                        <a:t> </a:t>
                      </a:r>
                      <a:r>
                        <a:rPr sz="1500" b="1" dirty="0">
                          <a:latin typeface="Arial"/>
                          <a:cs typeface="Arial"/>
                        </a:rPr>
                        <a:t>Comments</a:t>
                      </a:r>
                      <a:r>
                        <a:rPr sz="1500" b="1" spc="-35" dirty="0">
                          <a:latin typeface="Arial"/>
                          <a:cs typeface="Arial"/>
                        </a:rPr>
                        <a:t> </a:t>
                      </a:r>
                      <a:r>
                        <a:rPr sz="1500" b="1" dirty="0">
                          <a:latin typeface="Arial"/>
                          <a:cs typeface="Arial"/>
                        </a:rPr>
                        <a:t>from</a:t>
                      </a:r>
                      <a:r>
                        <a:rPr sz="1500" b="1" spc="-40" dirty="0">
                          <a:latin typeface="Arial"/>
                          <a:cs typeface="Arial"/>
                        </a:rPr>
                        <a:t> </a:t>
                      </a:r>
                      <a:r>
                        <a:rPr sz="1500" b="1" dirty="0">
                          <a:latin typeface="Arial"/>
                          <a:cs typeface="Arial"/>
                        </a:rPr>
                        <a:t>DIN,</a:t>
                      </a:r>
                      <a:r>
                        <a:rPr sz="1500" b="1" spc="-35" dirty="0">
                          <a:latin typeface="Arial"/>
                          <a:cs typeface="Arial"/>
                        </a:rPr>
                        <a:t> </a:t>
                      </a:r>
                      <a:r>
                        <a:rPr sz="1500" b="1" dirty="0">
                          <a:latin typeface="Arial"/>
                          <a:cs typeface="Arial"/>
                        </a:rPr>
                        <a:t>SAC</a:t>
                      </a:r>
                      <a:r>
                        <a:rPr sz="1500" b="1" spc="-45" dirty="0">
                          <a:latin typeface="Arial"/>
                          <a:cs typeface="Arial"/>
                        </a:rPr>
                        <a:t> </a:t>
                      </a:r>
                      <a:r>
                        <a:rPr sz="1500" b="1" dirty="0">
                          <a:latin typeface="Arial"/>
                          <a:cs typeface="Arial"/>
                        </a:rPr>
                        <a:t>and</a:t>
                      </a:r>
                      <a:r>
                        <a:rPr sz="1500" b="1" spc="-40" dirty="0">
                          <a:latin typeface="Arial"/>
                          <a:cs typeface="Arial"/>
                        </a:rPr>
                        <a:t> </a:t>
                      </a:r>
                      <a:r>
                        <a:rPr sz="1500" b="1" spc="-20" dirty="0">
                          <a:latin typeface="Arial"/>
                          <a:cs typeface="Arial"/>
                        </a:rPr>
                        <a:t>KATS </a:t>
                      </a:r>
                      <a:r>
                        <a:rPr sz="1500" b="1" dirty="0">
                          <a:latin typeface="Arial"/>
                          <a:cs typeface="Arial"/>
                        </a:rPr>
                        <a:t>were</a:t>
                      </a:r>
                      <a:r>
                        <a:rPr sz="1500" b="1" spc="-30" dirty="0">
                          <a:latin typeface="Arial"/>
                          <a:cs typeface="Arial"/>
                        </a:rPr>
                        <a:t> </a:t>
                      </a:r>
                      <a:r>
                        <a:rPr sz="1500" b="1" spc="-10" dirty="0">
                          <a:latin typeface="Arial"/>
                          <a:cs typeface="Arial"/>
                        </a:rPr>
                        <a:t>received</a:t>
                      </a:r>
                      <a:r>
                        <a:rPr sz="1500" spc="-10" dirty="0">
                          <a:latin typeface="Arial"/>
                          <a:cs typeface="Arial"/>
                        </a:rPr>
                        <a:t>.</a:t>
                      </a:r>
                      <a:endParaRPr sz="1500">
                        <a:latin typeface="Arial"/>
                        <a:cs typeface="Arial"/>
                      </a:endParaRPr>
                    </a:p>
                  </a:txBody>
                  <a:tcPr marL="0" marR="0" marT="4318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3"/>
                  </a:ext>
                </a:extLst>
              </a:tr>
              <a:tr h="937894">
                <a:tc>
                  <a:txBody>
                    <a:bodyPr/>
                    <a:lstStyle/>
                    <a:p>
                      <a:pPr marL="90805">
                        <a:lnSpc>
                          <a:spcPct val="100000"/>
                        </a:lnSpc>
                        <a:spcBef>
                          <a:spcPts val="220"/>
                        </a:spcBef>
                      </a:pPr>
                      <a:r>
                        <a:rPr sz="1500" spc="-50" dirty="0">
                          <a:latin typeface="Arial"/>
                          <a:cs typeface="Arial"/>
                        </a:rPr>
                        <a:t>4</a:t>
                      </a:r>
                      <a:endParaRPr sz="1500">
                        <a:latin typeface="Arial"/>
                        <a:cs typeface="Arial"/>
                      </a:endParaRPr>
                    </a:p>
                  </a:txBody>
                  <a:tcPr marL="0" marR="0" marT="2794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170">
                        <a:lnSpc>
                          <a:spcPct val="100000"/>
                        </a:lnSpc>
                        <a:spcBef>
                          <a:spcPts val="220"/>
                        </a:spcBef>
                      </a:pPr>
                      <a:r>
                        <a:rPr sz="1500" spc="-10" dirty="0">
                          <a:latin typeface="Arial"/>
                          <a:cs typeface="Arial"/>
                        </a:rPr>
                        <a:t>first</a:t>
                      </a:r>
                      <a:endParaRPr sz="1500">
                        <a:latin typeface="Arial"/>
                        <a:cs typeface="Arial"/>
                      </a:endParaRPr>
                    </a:p>
                  </a:txBody>
                  <a:tcPr marL="0" marR="0" marT="2794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20"/>
                        </a:spcBef>
                      </a:pPr>
                      <a:r>
                        <a:rPr sz="1500" dirty="0">
                          <a:latin typeface="Arial"/>
                          <a:cs typeface="Arial"/>
                        </a:rPr>
                        <a:t>ISO/NP</a:t>
                      </a:r>
                      <a:r>
                        <a:rPr sz="1500" spc="-55" dirty="0">
                          <a:latin typeface="Arial"/>
                          <a:cs typeface="Arial"/>
                        </a:rPr>
                        <a:t> </a:t>
                      </a:r>
                      <a:r>
                        <a:rPr sz="1500" spc="-10" dirty="0">
                          <a:latin typeface="Arial"/>
                          <a:cs typeface="Arial"/>
                        </a:rPr>
                        <a:t>16356</a:t>
                      </a:r>
                      <a:endParaRPr lang="en-US" sz="1500" spc="-10" dirty="0">
                        <a:latin typeface="Arial"/>
                        <a:cs typeface="Arial"/>
                      </a:endParaRPr>
                    </a:p>
                    <a:p>
                      <a:pPr marL="90805">
                        <a:lnSpc>
                          <a:spcPct val="100000"/>
                        </a:lnSpc>
                        <a:spcBef>
                          <a:spcPts val="220"/>
                        </a:spcBef>
                      </a:pPr>
                      <a:r>
                        <a:rPr lang="en-US" sz="1500" spc="-10" dirty="0">
                          <a:solidFill>
                            <a:srgbClr val="FF0000"/>
                          </a:solidFill>
                          <a:latin typeface="Arial"/>
                          <a:cs typeface="Arial"/>
                        </a:rPr>
                        <a:t>(Agricultural Product Traceability)</a:t>
                      </a:r>
                      <a:endParaRPr sz="1500" dirty="0">
                        <a:solidFill>
                          <a:srgbClr val="FF0000"/>
                        </a:solidFill>
                        <a:latin typeface="Arial"/>
                        <a:cs typeface="Arial"/>
                      </a:endParaRPr>
                    </a:p>
                  </a:txBody>
                  <a:tcPr marL="0" marR="0" marT="2794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20"/>
                        </a:spcBef>
                      </a:pPr>
                      <a:r>
                        <a:rPr sz="1500" spc="-10" dirty="0">
                          <a:latin typeface="Arial"/>
                          <a:cs typeface="Arial"/>
                        </a:rPr>
                        <a:t>failed</a:t>
                      </a:r>
                      <a:endParaRPr sz="1500" dirty="0">
                        <a:latin typeface="Arial"/>
                        <a:cs typeface="Arial"/>
                      </a:endParaRPr>
                    </a:p>
                  </a:txBody>
                  <a:tcPr marL="0" marR="0" marT="2794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20"/>
                        </a:spcBef>
                      </a:pPr>
                      <a:r>
                        <a:rPr sz="1500" dirty="0">
                          <a:latin typeface="Arial"/>
                          <a:cs typeface="Arial"/>
                        </a:rPr>
                        <a:t>N1580</a:t>
                      </a:r>
                      <a:r>
                        <a:rPr sz="1500" spc="-45" dirty="0">
                          <a:latin typeface="Arial"/>
                          <a:cs typeface="Arial"/>
                        </a:rPr>
                        <a:t> </a:t>
                      </a:r>
                      <a:r>
                        <a:rPr sz="1500" spc="-10" dirty="0">
                          <a:latin typeface="Arial"/>
                          <a:cs typeface="Arial"/>
                        </a:rPr>
                        <a:t>(Form6)</a:t>
                      </a:r>
                      <a:endParaRPr sz="1500">
                        <a:latin typeface="Arial"/>
                        <a:cs typeface="Arial"/>
                      </a:endParaRPr>
                    </a:p>
                  </a:txBody>
                  <a:tcPr marL="0" marR="0" marT="2794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marR="773430">
                        <a:lnSpc>
                          <a:spcPts val="1660"/>
                        </a:lnSpc>
                        <a:spcBef>
                          <a:spcPts val="390"/>
                        </a:spcBef>
                      </a:pPr>
                      <a:r>
                        <a:rPr sz="1500" dirty="0">
                          <a:latin typeface="Arial"/>
                          <a:cs typeface="Arial"/>
                        </a:rPr>
                        <a:t>5</a:t>
                      </a:r>
                      <a:r>
                        <a:rPr sz="1500" spc="-25" dirty="0">
                          <a:latin typeface="Arial"/>
                          <a:cs typeface="Arial"/>
                        </a:rPr>
                        <a:t> </a:t>
                      </a:r>
                      <a:r>
                        <a:rPr sz="1500" spc="-10" dirty="0">
                          <a:latin typeface="Arial"/>
                          <a:cs typeface="Arial"/>
                        </a:rPr>
                        <a:t>P-</a:t>
                      </a:r>
                      <a:r>
                        <a:rPr sz="1500" dirty="0">
                          <a:latin typeface="Arial"/>
                          <a:cs typeface="Arial"/>
                        </a:rPr>
                        <a:t>members</a:t>
                      </a:r>
                      <a:r>
                        <a:rPr sz="1500" spc="-20" dirty="0">
                          <a:latin typeface="Arial"/>
                          <a:cs typeface="Arial"/>
                        </a:rPr>
                        <a:t> </a:t>
                      </a:r>
                      <a:r>
                        <a:rPr sz="1500" dirty="0">
                          <a:latin typeface="Arial"/>
                          <a:cs typeface="Arial"/>
                        </a:rPr>
                        <a:t>approved</a:t>
                      </a:r>
                      <a:r>
                        <a:rPr sz="1500" spc="-15" dirty="0">
                          <a:latin typeface="Arial"/>
                          <a:cs typeface="Arial"/>
                        </a:rPr>
                        <a:t> </a:t>
                      </a:r>
                      <a:r>
                        <a:rPr sz="1500" dirty="0">
                          <a:latin typeface="Arial"/>
                          <a:cs typeface="Arial"/>
                        </a:rPr>
                        <a:t>the</a:t>
                      </a:r>
                      <a:r>
                        <a:rPr sz="1500" spc="-10" dirty="0">
                          <a:latin typeface="Arial"/>
                          <a:cs typeface="Arial"/>
                        </a:rPr>
                        <a:t> </a:t>
                      </a:r>
                      <a:r>
                        <a:rPr sz="1500" dirty="0">
                          <a:latin typeface="Arial"/>
                          <a:cs typeface="Arial"/>
                        </a:rPr>
                        <a:t>project,</a:t>
                      </a:r>
                      <a:r>
                        <a:rPr sz="1500" spc="-25" dirty="0">
                          <a:latin typeface="Arial"/>
                          <a:cs typeface="Arial"/>
                        </a:rPr>
                        <a:t> </a:t>
                      </a:r>
                      <a:r>
                        <a:rPr sz="1500" dirty="0">
                          <a:latin typeface="Arial"/>
                          <a:cs typeface="Arial"/>
                        </a:rPr>
                        <a:t>but</a:t>
                      </a:r>
                      <a:r>
                        <a:rPr sz="1500" spc="-25" dirty="0">
                          <a:latin typeface="Arial"/>
                          <a:cs typeface="Arial"/>
                        </a:rPr>
                        <a:t> </a:t>
                      </a:r>
                      <a:r>
                        <a:rPr sz="1500" dirty="0">
                          <a:latin typeface="Arial"/>
                          <a:cs typeface="Arial"/>
                        </a:rPr>
                        <a:t>3</a:t>
                      </a:r>
                      <a:r>
                        <a:rPr sz="1500" spc="-20" dirty="0">
                          <a:latin typeface="Arial"/>
                          <a:cs typeface="Arial"/>
                        </a:rPr>
                        <a:t> </a:t>
                      </a:r>
                      <a:r>
                        <a:rPr sz="1500" spc="-25" dirty="0">
                          <a:latin typeface="Arial"/>
                          <a:cs typeface="Arial"/>
                        </a:rPr>
                        <a:t>P- </a:t>
                      </a:r>
                      <a:r>
                        <a:rPr sz="1500" dirty="0">
                          <a:latin typeface="Arial"/>
                          <a:cs typeface="Arial"/>
                        </a:rPr>
                        <a:t>members</a:t>
                      </a:r>
                      <a:r>
                        <a:rPr sz="1500" spc="-50" dirty="0">
                          <a:latin typeface="Arial"/>
                          <a:cs typeface="Arial"/>
                        </a:rPr>
                        <a:t> </a:t>
                      </a:r>
                      <a:r>
                        <a:rPr sz="1500" dirty="0">
                          <a:latin typeface="Arial"/>
                          <a:cs typeface="Arial"/>
                        </a:rPr>
                        <a:t>nominated</a:t>
                      </a:r>
                      <a:r>
                        <a:rPr sz="1500" spc="-40" dirty="0">
                          <a:latin typeface="Arial"/>
                          <a:cs typeface="Arial"/>
                        </a:rPr>
                        <a:t> </a:t>
                      </a:r>
                      <a:r>
                        <a:rPr sz="1500" dirty="0">
                          <a:latin typeface="Arial"/>
                          <a:cs typeface="Arial"/>
                        </a:rPr>
                        <a:t>the</a:t>
                      </a:r>
                      <a:r>
                        <a:rPr sz="1500" spc="-40" dirty="0">
                          <a:latin typeface="Arial"/>
                          <a:cs typeface="Arial"/>
                        </a:rPr>
                        <a:t> </a:t>
                      </a:r>
                      <a:r>
                        <a:rPr sz="1500" spc="-10" dirty="0">
                          <a:latin typeface="Arial"/>
                          <a:cs typeface="Arial"/>
                        </a:rPr>
                        <a:t>experts.</a:t>
                      </a:r>
                      <a:endParaRPr sz="1500">
                        <a:latin typeface="Arial"/>
                        <a:cs typeface="Arial"/>
                      </a:endParaRPr>
                    </a:p>
                    <a:p>
                      <a:pPr marL="91440" marR="288290">
                        <a:lnSpc>
                          <a:spcPts val="1670"/>
                        </a:lnSpc>
                        <a:spcBef>
                          <a:spcPts val="5"/>
                        </a:spcBef>
                      </a:pPr>
                      <a:r>
                        <a:rPr sz="1500" b="1" dirty="0">
                          <a:latin typeface="Arial"/>
                          <a:cs typeface="Arial"/>
                        </a:rPr>
                        <a:t>The</a:t>
                      </a:r>
                      <a:r>
                        <a:rPr sz="1500" b="1" spc="-40" dirty="0">
                          <a:latin typeface="Arial"/>
                          <a:cs typeface="Arial"/>
                        </a:rPr>
                        <a:t> </a:t>
                      </a:r>
                      <a:r>
                        <a:rPr sz="1500" b="1" dirty="0">
                          <a:latin typeface="Arial"/>
                          <a:cs typeface="Arial"/>
                        </a:rPr>
                        <a:t>comments</a:t>
                      </a:r>
                      <a:r>
                        <a:rPr sz="1500" b="1" spc="-50" dirty="0">
                          <a:latin typeface="Arial"/>
                          <a:cs typeface="Arial"/>
                        </a:rPr>
                        <a:t> </a:t>
                      </a:r>
                      <a:r>
                        <a:rPr sz="1500" b="1" dirty="0">
                          <a:latin typeface="Arial"/>
                          <a:cs typeface="Arial"/>
                        </a:rPr>
                        <a:t>from</a:t>
                      </a:r>
                      <a:r>
                        <a:rPr sz="1500" b="1" spc="-45" dirty="0">
                          <a:latin typeface="Arial"/>
                          <a:cs typeface="Arial"/>
                        </a:rPr>
                        <a:t> </a:t>
                      </a:r>
                      <a:r>
                        <a:rPr sz="1500" b="1" dirty="0">
                          <a:latin typeface="Arial"/>
                          <a:cs typeface="Arial"/>
                        </a:rPr>
                        <a:t>SAC,</a:t>
                      </a:r>
                      <a:r>
                        <a:rPr sz="1500" b="1" spc="-45" dirty="0">
                          <a:latin typeface="Arial"/>
                          <a:cs typeface="Arial"/>
                        </a:rPr>
                        <a:t> </a:t>
                      </a:r>
                      <a:r>
                        <a:rPr sz="1500" b="1" spc="-20" dirty="0">
                          <a:latin typeface="Arial"/>
                          <a:cs typeface="Arial"/>
                        </a:rPr>
                        <a:t>KATS</a:t>
                      </a:r>
                      <a:r>
                        <a:rPr sz="1500" b="1" spc="-40" dirty="0">
                          <a:latin typeface="Arial"/>
                          <a:cs typeface="Arial"/>
                        </a:rPr>
                        <a:t> </a:t>
                      </a:r>
                      <a:r>
                        <a:rPr sz="1500" b="1" dirty="0">
                          <a:latin typeface="Arial"/>
                          <a:cs typeface="Arial"/>
                        </a:rPr>
                        <a:t>and</a:t>
                      </a:r>
                      <a:r>
                        <a:rPr sz="1500" b="1" spc="-50" dirty="0">
                          <a:latin typeface="Arial"/>
                          <a:cs typeface="Arial"/>
                        </a:rPr>
                        <a:t> </a:t>
                      </a:r>
                      <a:r>
                        <a:rPr sz="1500" b="1" dirty="0">
                          <a:latin typeface="Arial"/>
                          <a:cs typeface="Arial"/>
                        </a:rPr>
                        <a:t>SNV</a:t>
                      </a:r>
                      <a:r>
                        <a:rPr sz="1500" b="1" spc="-50" dirty="0">
                          <a:latin typeface="Arial"/>
                          <a:cs typeface="Arial"/>
                        </a:rPr>
                        <a:t> </a:t>
                      </a:r>
                      <a:r>
                        <a:rPr sz="1500" b="1" spc="-20" dirty="0">
                          <a:latin typeface="Arial"/>
                          <a:cs typeface="Arial"/>
                        </a:rPr>
                        <a:t>were </a:t>
                      </a:r>
                      <a:r>
                        <a:rPr sz="1500" b="1" dirty="0">
                          <a:latin typeface="Arial"/>
                          <a:cs typeface="Arial"/>
                        </a:rPr>
                        <a:t>received</a:t>
                      </a:r>
                      <a:r>
                        <a:rPr sz="1500" b="1" spc="-25" dirty="0">
                          <a:latin typeface="Arial"/>
                          <a:cs typeface="Arial"/>
                        </a:rPr>
                        <a:t> </a:t>
                      </a:r>
                      <a:r>
                        <a:rPr sz="1500" b="1" dirty="0">
                          <a:latin typeface="Arial"/>
                          <a:cs typeface="Arial"/>
                        </a:rPr>
                        <a:t>in</a:t>
                      </a:r>
                      <a:r>
                        <a:rPr sz="1500" b="1" spc="-25" dirty="0">
                          <a:latin typeface="Arial"/>
                          <a:cs typeface="Arial"/>
                        </a:rPr>
                        <a:t> </a:t>
                      </a:r>
                      <a:r>
                        <a:rPr sz="1500" b="1" spc="-10" dirty="0">
                          <a:latin typeface="Arial"/>
                          <a:cs typeface="Arial"/>
                        </a:rPr>
                        <a:t>N1571.</a:t>
                      </a:r>
                      <a:endParaRPr sz="1500">
                        <a:latin typeface="Arial"/>
                        <a:cs typeface="Arial"/>
                      </a:endParaRPr>
                    </a:p>
                  </a:txBody>
                  <a:tcPr marL="0" marR="0" marT="4953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4"/>
                  </a:ext>
                </a:extLst>
              </a:tr>
              <a:tr h="370205">
                <a:tc>
                  <a:txBody>
                    <a:bodyPr/>
                    <a:lstStyle/>
                    <a:p>
                      <a:pPr marL="90805">
                        <a:lnSpc>
                          <a:spcPct val="100000"/>
                        </a:lnSpc>
                        <a:spcBef>
                          <a:spcPts val="209"/>
                        </a:spcBef>
                      </a:pPr>
                      <a:r>
                        <a:rPr sz="1500" spc="-50" dirty="0">
                          <a:latin typeface="Arial"/>
                          <a:cs typeface="Arial"/>
                        </a:rPr>
                        <a:t>5</a:t>
                      </a:r>
                      <a:endParaRPr sz="1500">
                        <a:latin typeface="Arial"/>
                        <a:cs typeface="Arial"/>
                      </a:endParaRPr>
                    </a:p>
                  </a:txBody>
                  <a:tcPr marL="0" marR="0" marT="2666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170">
                        <a:lnSpc>
                          <a:spcPct val="100000"/>
                        </a:lnSpc>
                        <a:spcBef>
                          <a:spcPts val="209"/>
                        </a:spcBef>
                      </a:pPr>
                      <a:r>
                        <a:rPr sz="1500" spc="-10" dirty="0">
                          <a:latin typeface="Arial"/>
                          <a:cs typeface="Arial"/>
                        </a:rPr>
                        <a:t>Second</a:t>
                      </a:r>
                      <a:endParaRPr sz="1500">
                        <a:latin typeface="Arial"/>
                        <a:cs typeface="Arial"/>
                      </a:endParaRPr>
                    </a:p>
                  </a:txBody>
                  <a:tcPr marL="0" marR="0" marT="2666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0805">
                        <a:lnSpc>
                          <a:spcPct val="100000"/>
                        </a:lnSpc>
                        <a:spcBef>
                          <a:spcPts val="209"/>
                        </a:spcBef>
                      </a:pPr>
                      <a:r>
                        <a:rPr sz="1500" dirty="0">
                          <a:latin typeface="Arial"/>
                          <a:cs typeface="Arial"/>
                        </a:rPr>
                        <a:t>ISO/NP</a:t>
                      </a:r>
                      <a:r>
                        <a:rPr sz="1500" spc="-55" dirty="0">
                          <a:latin typeface="Arial"/>
                          <a:cs typeface="Arial"/>
                        </a:rPr>
                        <a:t> </a:t>
                      </a:r>
                      <a:r>
                        <a:rPr sz="1500" spc="-10" dirty="0">
                          <a:latin typeface="Arial"/>
                          <a:cs typeface="Arial"/>
                        </a:rPr>
                        <a:t>16356</a:t>
                      </a:r>
                      <a:endParaRPr lang="en-US" sz="1500" spc="-10" dirty="0">
                        <a:latin typeface="Arial"/>
                        <a:cs typeface="Arial"/>
                      </a:endParaRPr>
                    </a:p>
                    <a:p>
                      <a:pPr marL="90805" marR="0" lvl="0" indent="0" algn="l" defTabSz="914400" rtl="0" eaLnBrk="1" fontAlgn="auto" latinLnBrk="0" hangingPunct="1">
                        <a:lnSpc>
                          <a:spcPct val="100000"/>
                        </a:lnSpc>
                        <a:spcBef>
                          <a:spcPts val="209"/>
                        </a:spcBef>
                        <a:spcAft>
                          <a:spcPts val="0"/>
                        </a:spcAft>
                        <a:buClrTx/>
                        <a:buSzTx/>
                        <a:buFontTx/>
                        <a:buNone/>
                        <a:tabLst/>
                        <a:defRPr/>
                      </a:pPr>
                      <a:r>
                        <a:rPr lang="en-US" altLang="ja-JP" sz="1500" spc="-10" dirty="0">
                          <a:solidFill>
                            <a:srgbClr val="FF0000"/>
                          </a:solidFill>
                          <a:latin typeface="Arial"/>
                          <a:cs typeface="Arial"/>
                        </a:rPr>
                        <a:t>(Agricultural Product Traceability)</a:t>
                      </a:r>
                      <a:endParaRPr lang="en-US" altLang="ja-JP" sz="1500" dirty="0">
                        <a:solidFill>
                          <a:srgbClr val="FF0000"/>
                        </a:solidFill>
                        <a:latin typeface="Arial"/>
                        <a:cs typeface="Arial"/>
                      </a:endParaRPr>
                    </a:p>
                    <a:p>
                      <a:pPr marL="90805">
                        <a:lnSpc>
                          <a:spcPct val="100000"/>
                        </a:lnSpc>
                        <a:spcBef>
                          <a:spcPts val="209"/>
                        </a:spcBef>
                      </a:pPr>
                      <a:endParaRPr sz="1500" dirty="0">
                        <a:latin typeface="Arial"/>
                        <a:cs typeface="Arial"/>
                      </a:endParaRPr>
                    </a:p>
                  </a:txBody>
                  <a:tcPr marL="0" marR="0" marT="2666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tc>
                  <a:txBody>
                    <a:bodyPr/>
                    <a:lstStyle/>
                    <a:p>
                      <a:pPr marL="91440">
                        <a:lnSpc>
                          <a:spcPct val="100000"/>
                        </a:lnSpc>
                        <a:spcBef>
                          <a:spcPts val="209"/>
                        </a:spcBef>
                      </a:pPr>
                      <a:r>
                        <a:rPr sz="1500" dirty="0">
                          <a:latin typeface="Arial"/>
                          <a:cs typeface="Arial"/>
                        </a:rPr>
                        <a:t>Ballot</a:t>
                      </a:r>
                      <a:r>
                        <a:rPr sz="1500" spc="-25" dirty="0">
                          <a:latin typeface="Arial"/>
                          <a:cs typeface="Arial"/>
                        </a:rPr>
                        <a:t> </a:t>
                      </a:r>
                      <a:r>
                        <a:rPr sz="1500" dirty="0">
                          <a:latin typeface="Arial"/>
                          <a:cs typeface="Arial"/>
                        </a:rPr>
                        <a:t>will</a:t>
                      </a:r>
                      <a:r>
                        <a:rPr sz="1500" spc="-30" dirty="0">
                          <a:latin typeface="Arial"/>
                          <a:cs typeface="Arial"/>
                        </a:rPr>
                        <a:t> </a:t>
                      </a:r>
                      <a:r>
                        <a:rPr sz="1500" dirty="0">
                          <a:latin typeface="Arial"/>
                          <a:cs typeface="Arial"/>
                        </a:rPr>
                        <a:t>close</a:t>
                      </a:r>
                      <a:r>
                        <a:rPr sz="1500" spc="-20" dirty="0">
                          <a:latin typeface="Arial"/>
                          <a:cs typeface="Arial"/>
                        </a:rPr>
                        <a:t> </a:t>
                      </a:r>
                      <a:r>
                        <a:rPr sz="1500" dirty="0">
                          <a:latin typeface="Arial"/>
                          <a:cs typeface="Arial"/>
                        </a:rPr>
                        <a:t>on</a:t>
                      </a:r>
                      <a:r>
                        <a:rPr sz="1500" spc="-15" dirty="0">
                          <a:latin typeface="Arial"/>
                          <a:cs typeface="Arial"/>
                        </a:rPr>
                        <a:t> </a:t>
                      </a:r>
                      <a:r>
                        <a:rPr sz="1500" dirty="0">
                          <a:latin typeface="Arial"/>
                          <a:cs typeface="Arial"/>
                        </a:rPr>
                        <a:t>9</a:t>
                      </a:r>
                      <a:r>
                        <a:rPr sz="1500" spc="-20" dirty="0">
                          <a:latin typeface="Arial"/>
                          <a:cs typeface="Arial"/>
                        </a:rPr>
                        <a:t> Dec.</a:t>
                      </a:r>
                      <a:endParaRPr sz="1500">
                        <a:latin typeface="Arial"/>
                        <a:cs typeface="Arial"/>
                      </a:endParaRPr>
                    </a:p>
                  </a:txBody>
                  <a:tcPr marL="0" marR="0" marT="2666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D0DDEE"/>
                    </a:solidFill>
                  </a:tcPr>
                </a:tc>
                <a:extLst>
                  <a:ext uri="{0D108BD9-81ED-4DB2-BD59-A6C34878D82A}">
                    <a16:rowId xmlns:a16="http://schemas.microsoft.com/office/drawing/2014/main" val="10005"/>
                  </a:ext>
                </a:extLst>
              </a:tr>
              <a:tr h="370205">
                <a:tc>
                  <a:txBody>
                    <a:bodyPr/>
                    <a:lstStyle/>
                    <a:p>
                      <a:pPr marL="90805">
                        <a:lnSpc>
                          <a:spcPct val="100000"/>
                        </a:lnSpc>
                        <a:spcBef>
                          <a:spcPts val="209"/>
                        </a:spcBef>
                      </a:pPr>
                      <a:r>
                        <a:rPr sz="1500" spc="-50" dirty="0">
                          <a:latin typeface="Arial"/>
                          <a:cs typeface="Arial"/>
                        </a:rPr>
                        <a:t>6</a:t>
                      </a:r>
                      <a:endParaRPr sz="1500">
                        <a:latin typeface="Arial"/>
                        <a:cs typeface="Arial"/>
                      </a:endParaRPr>
                    </a:p>
                  </a:txBody>
                  <a:tcPr marL="0" marR="0" marT="2666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170">
                        <a:lnSpc>
                          <a:spcPct val="100000"/>
                        </a:lnSpc>
                        <a:spcBef>
                          <a:spcPts val="209"/>
                        </a:spcBef>
                      </a:pPr>
                      <a:r>
                        <a:rPr sz="1500" spc="-10" dirty="0">
                          <a:latin typeface="Arial"/>
                          <a:cs typeface="Arial"/>
                        </a:rPr>
                        <a:t>Second</a:t>
                      </a:r>
                      <a:endParaRPr sz="1500">
                        <a:latin typeface="Arial"/>
                        <a:cs typeface="Arial"/>
                      </a:endParaRPr>
                    </a:p>
                  </a:txBody>
                  <a:tcPr marL="0" marR="0" marT="2666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0805">
                        <a:lnSpc>
                          <a:spcPct val="100000"/>
                        </a:lnSpc>
                        <a:spcBef>
                          <a:spcPts val="209"/>
                        </a:spcBef>
                      </a:pPr>
                      <a:r>
                        <a:rPr sz="1500" dirty="0">
                          <a:latin typeface="Arial"/>
                          <a:cs typeface="Arial"/>
                        </a:rPr>
                        <a:t>ISO/NP</a:t>
                      </a:r>
                      <a:r>
                        <a:rPr sz="1500" spc="-45" dirty="0">
                          <a:latin typeface="Arial"/>
                          <a:cs typeface="Arial"/>
                        </a:rPr>
                        <a:t> </a:t>
                      </a:r>
                      <a:r>
                        <a:rPr sz="1500" spc="-10" dirty="0">
                          <a:latin typeface="Arial"/>
                          <a:cs typeface="Arial"/>
                        </a:rPr>
                        <a:t>14533-</a:t>
                      </a:r>
                      <a:r>
                        <a:rPr sz="1500" spc="-50" dirty="0">
                          <a:latin typeface="Arial"/>
                          <a:cs typeface="Arial"/>
                        </a:rPr>
                        <a:t>5</a:t>
                      </a:r>
                      <a:endParaRPr lang="en-US" sz="1500" spc="-50" dirty="0">
                        <a:latin typeface="Arial"/>
                        <a:cs typeface="Arial"/>
                      </a:endParaRPr>
                    </a:p>
                    <a:p>
                      <a:pPr marL="90805" marR="0" lvl="0" indent="0" algn="l" defTabSz="914400" rtl="0" eaLnBrk="1" fontAlgn="auto" latinLnBrk="0" hangingPunct="1">
                        <a:lnSpc>
                          <a:spcPct val="100000"/>
                        </a:lnSpc>
                        <a:spcBef>
                          <a:spcPts val="209"/>
                        </a:spcBef>
                        <a:spcAft>
                          <a:spcPts val="0"/>
                        </a:spcAft>
                        <a:buClrTx/>
                        <a:buSzTx/>
                        <a:buFontTx/>
                        <a:buNone/>
                        <a:tabLst/>
                        <a:defRPr/>
                      </a:pPr>
                      <a:r>
                        <a:rPr lang="en-US" altLang="ja-JP" sz="1500" dirty="0">
                          <a:solidFill>
                            <a:srgbClr val="FF0000"/>
                          </a:solidFill>
                          <a:latin typeface="Arial"/>
                          <a:cs typeface="Arial"/>
                        </a:rPr>
                        <a:t>(Long term  signature – JSON)</a:t>
                      </a:r>
                    </a:p>
                  </a:txBody>
                  <a:tcPr marL="0" marR="0" marT="2666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a:lnSpc>
                          <a:spcPct val="100000"/>
                        </a:lnSpc>
                      </a:pPr>
                      <a:endParaRPr sz="1500">
                        <a:latin typeface="Times New Roman"/>
                        <a:cs typeface="Times New Roman"/>
                      </a:endParaRPr>
                    </a:p>
                  </a:txBody>
                  <a:tcPr marL="0" marR="0" marT="0"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tc>
                  <a:txBody>
                    <a:bodyPr/>
                    <a:lstStyle/>
                    <a:p>
                      <a:pPr marL="91440">
                        <a:lnSpc>
                          <a:spcPct val="100000"/>
                        </a:lnSpc>
                        <a:spcBef>
                          <a:spcPts val="209"/>
                        </a:spcBef>
                      </a:pPr>
                      <a:r>
                        <a:rPr sz="1500" dirty="0">
                          <a:latin typeface="Arial"/>
                          <a:cs typeface="Arial"/>
                        </a:rPr>
                        <a:t>Waiting</a:t>
                      </a:r>
                      <a:r>
                        <a:rPr sz="1500" spc="-35" dirty="0">
                          <a:latin typeface="Arial"/>
                          <a:cs typeface="Arial"/>
                        </a:rPr>
                        <a:t> </a:t>
                      </a:r>
                      <a:r>
                        <a:rPr sz="1500" dirty="0">
                          <a:latin typeface="Arial"/>
                          <a:cs typeface="Arial"/>
                        </a:rPr>
                        <a:t>for</a:t>
                      </a:r>
                      <a:r>
                        <a:rPr sz="1500" spc="-35" dirty="0">
                          <a:latin typeface="Arial"/>
                          <a:cs typeface="Arial"/>
                        </a:rPr>
                        <a:t> </a:t>
                      </a:r>
                      <a:r>
                        <a:rPr sz="1500" dirty="0">
                          <a:latin typeface="Arial"/>
                          <a:cs typeface="Arial"/>
                        </a:rPr>
                        <a:t>the</a:t>
                      </a:r>
                      <a:r>
                        <a:rPr sz="1500" spc="-35" dirty="0">
                          <a:latin typeface="Arial"/>
                          <a:cs typeface="Arial"/>
                        </a:rPr>
                        <a:t> </a:t>
                      </a:r>
                      <a:r>
                        <a:rPr sz="1500" dirty="0">
                          <a:latin typeface="Arial"/>
                          <a:cs typeface="Arial"/>
                        </a:rPr>
                        <a:t>submission</a:t>
                      </a:r>
                      <a:r>
                        <a:rPr sz="1500" spc="-30" dirty="0">
                          <a:latin typeface="Arial"/>
                          <a:cs typeface="Arial"/>
                        </a:rPr>
                        <a:t> </a:t>
                      </a:r>
                      <a:r>
                        <a:rPr sz="1500" dirty="0">
                          <a:latin typeface="Arial"/>
                          <a:cs typeface="Arial"/>
                        </a:rPr>
                        <a:t>for</a:t>
                      </a:r>
                      <a:r>
                        <a:rPr sz="1500" spc="-35" dirty="0">
                          <a:latin typeface="Arial"/>
                          <a:cs typeface="Arial"/>
                        </a:rPr>
                        <a:t> </a:t>
                      </a:r>
                      <a:r>
                        <a:rPr sz="1500" spc="-10" dirty="0">
                          <a:latin typeface="Arial"/>
                          <a:cs typeface="Arial"/>
                        </a:rPr>
                        <a:t>ballot</a:t>
                      </a:r>
                      <a:endParaRPr sz="1500" dirty="0">
                        <a:latin typeface="Arial"/>
                        <a:cs typeface="Arial"/>
                      </a:endParaRPr>
                    </a:p>
                  </a:txBody>
                  <a:tcPr marL="0" marR="0" marT="26669" marB="0">
                    <a:lnL w="12700">
                      <a:solidFill>
                        <a:srgbClr val="FFFFFF"/>
                      </a:solidFill>
                      <a:prstDash val="solid"/>
                    </a:lnL>
                    <a:lnR w="12700">
                      <a:solidFill>
                        <a:srgbClr val="FFFFFF"/>
                      </a:solidFill>
                      <a:prstDash val="solid"/>
                    </a:lnR>
                    <a:lnT w="12700">
                      <a:solidFill>
                        <a:srgbClr val="FFFFFF"/>
                      </a:solidFill>
                      <a:prstDash val="solid"/>
                    </a:lnT>
                    <a:lnB w="12700">
                      <a:solidFill>
                        <a:srgbClr val="FFFFFF"/>
                      </a:solidFill>
                      <a:prstDash val="solid"/>
                    </a:lnB>
                    <a:solidFill>
                      <a:srgbClr val="E8EEF6"/>
                    </a:solidFill>
                  </a:tcPr>
                </a:tc>
                <a:extLst>
                  <a:ext uri="{0D108BD9-81ED-4DB2-BD59-A6C34878D82A}">
                    <a16:rowId xmlns:a16="http://schemas.microsoft.com/office/drawing/2014/main" val="10006"/>
                  </a:ext>
                </a:extLst>
              </a:tr>
            </a:tbl>
          </a:graphicData>
        </a:graphic>
      </p:graphicFrame>
    </p:spTree>
    <p:extLst>
      <p:ext uri="{BB962C8B-B14F-4D97-AF65-F5344CB8AC3E}">
        <p14:creationId xmlns:p14="http://schemas.microsoft.com/office/powerpoint/2010/main" val="281638018"/>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1679</TotalTime>
  <Words>3404</Words>
  <Application>Microsoft Office PowerPoint</Application>
  <PresentationFormat>ワイド画面</PresentationFormat>
  <Paragraphs>412</Paragraphs>
  <Slides>27</Slides>
  <Notes>0</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27</vt:i4>
      </vt:variant>
    </vt:vector>
  </HeadingPairs>
  <TitlesOfParts>
    <vt:vector size="35" baseType="lpstr">
      <vt:lpstr>游ゴシック</vt:lpstr>
      <vt:lpstr>游ゴシック Light</vt:lpstr>
      <vt:lpstr>游明朝</vt:lpstr>
      <vt:lpstr>Arial</vt:lpstr>
      <vt:lpstr>Century</vt:lpstr>
      <vt:lpstr>Times New Roman</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菅又 久直</dc:creator>
  <cp:lastModifiedBy>HISANAO SUGAMATA</cp:lastModifiedBy>
  <cp:revision>41</cp:revision>
  <cp:lastPrinted>2024-10-29T05:59:04Z</cp:lastPrinted>
  <dcterms:created xsi:type="dcterms:W3CDTF">2021-12-12T07:11:33Z</dcterms:created>
  <dcterms:modified xsi:type="dcterms:W3CDTF">2025-10-07T08:16:57Z</dcterms:modified>
</cp:coreProperties>
</file>

<file path=docProps/thumbnail.jpeg>
</file>